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70" r:id="rId14"/>
    <p:sldId id="271" r:id="rId15"/>
    <p:sldId id="273" r:id="rId16"/>
    <p:sldId id="272" r:id="rId17"/>
    <p:sldId id="274" r:id="rId18"/>
    <p:sldId id="275" r:id="rId19"/>
    <p:sldId id="276" r:id="rId20"/>
    <p:sldId id="277" r:id="rId21"/>
    <p:sldId id="290" r:id="rId22"/>
    <p:sldId id="278" r:id="rId23"/>
    <p:sldId id="291"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1906" autoAdjust="0"/>
    <p:restoredTop sz="94660"/>
  </p:normalViewPr>
  <p:slideViewPr>
    <p:cSldViewPr>
      <p:cViewPr>
        <p:scale>
          <a:sx n="70" d="100"/>
          <a:sy n="70" d="100"/>
        </p:scale>
        <p:origin x="-32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Road Traffic Accidents</a:t>
            </a:r>
            <a:endParaRPr lang="en-US" dirty="0"/>
          </a:p>
        </p:txBody>
      </p:sp>
      <p:sp>
        <p:nvSpPr>
          <p:cNvPr id="3" name="Subtitle 2"/>
          <p:cNvSpPr>
            <a:spLocks noGrp="1"/>
          </p:cNvSpPr>
          <p:nvPr>
            <p:ph type="subTitle" idx="1"/>
          </p:nvPr>
        </p:nvSpPr>
        <p:spPr/>
        <p:txBody>
          <a:bodyPr/>
          <a:lstStyle/>
          <a:p>
            <a:r>
              <a:rPr lang="en-US" dirty="0" smtClean="0"/>
              <a:t>Pravin Pisudde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Rate of RTI deaths in major cities (National Average 10.1/1,00,000)</a:t>
            </a:r>
            <a:endParaRPr lang="en-US" dirty="0"/>
          </a:p>
        </p:txBody>
      </p:sp>
      <p:pic>
        <p:nvPicPr>
          <p:cNvPr id="4" name="Content Placeholder 3"/>
          <p:cNvPicPr>
            <a:picLocks noGrp="1"/>
          </p:cNvPicPr>
          <p:nvPr>
            <p:ph idx="1"/>
          </p:nvPr>
        </p:nvPicPr>
        <p:blipFill>
          <a:blip r:embed="rId2"/>
          <a:srcRect l="9833" t="51299" r="50837" b="7143"/>
          <a:stretch>
            <a:fillRect/>
          </a:stretch>
        </p:blipFill>
        <p:spPr bwMode="auto">
          <a:xfrm>
            <a:off x="838200" y="1828800"/>
            <a:ext cx="7086600" cy="434340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Global and regional trends</a:t>
            </a:r>
            <a:endParaRPr lang="en-US" dirty="0"/>
          </a:p>
        </p:txBody>
      </p:sp>
      <p:sp>
        <p:nvSpPr>
          <p:cNvPr id="3" name="Content Placeholder 2"/>
          <p:cNvSpPr>
            <a:spLocks noGrp="1"/>
          </p:cNvSpPr>
          <p:nvPr>
            <p:ph idx="1"/>
          </p:nvPr>
        </p:nvSpPr>
        <p:spPr/>
        <p:txBody>
          <a:bodyPr/>
          <a:lstStyle/>
          <a:p>
            <a:r>
              <a:rPr lang="en-US" dirty="0" smtClean="0"/>
              <a:t>global and regional road fatality trends, 1987-1995</a:t>
            </a:r>
          </a:p>
          <a:p>
            <a:pPr>
              <a:buNone/>
            </a:pPr>
            <a:endParaRPr lang="en-US" dirty="0" smtClean="0"/>
          </a:p>
          <a:p>
            <a:pPr>
              <a:buNone/>
            </a:pPr>
            <a:endParaRPr lang="en-US" dirty="0"/>
          </a:p>
        </p:txBody>
      </p:sp>
      <p:pic>
        <p:nvPicPr>
          <p:cNvPr id="4" name="Picture 3"/>
          <p:cNvPicPr/>
          <p:nvPr/>
        </p:nvPicPr>
        <p:blipFill>
          <a:blip r:embed="rId2"/>
          <a:srcRect l="50000" t="4508" r="12125" b="30633"/>
          <a:stretch>
            <a:fillRect/>
          </a:stretch>
        </p:blipFill>
        <p:spPr bwMode="auto">
          <a:xfrm>
            <a:off x="838200" y="2743200"/>
            <a:ext cx="7086600" cy="35052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changes in road traffic fatality rates(death per 10 000 population), 1975-1998 </a:t>
            </a:r>
            <a:endParaRPr lang="en-US" sz="2400" dirty="0"/>
          </a:p>
        </p:txBody>
      </p:sp>
      <p:pic>
        <p:nvPicPr>
          <p:cNvPr id="4" name="Content Placeholder 3"/>
          <p:cNvPicPr>
            <a:picLocks noGrp="1"/>
          </p:cNvPicPr>
          <p:nvPr>
            <p:ph idx="1"/>
          </p:nvPr>
        </p:nvPicPr>
        <p:blipFill>
          <a:blip r:embed="rId2"/>
          <a:srcRect l="11201" t="20692" r="50924" b="12215"/>
          <a:stretch>
            <a:fillRect/>
          </a:stretch>
        </p:blipFill>
        <p:spPr bwMode="auto">
          <a:xfrm>
            <a:off x="1295400" y="1901265"/>
            <a:ext cx="6248400" cy="3923833"/>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Indian trends</a:t>
            </a:r>
            <a:endParaRPr lang="en-US" dirty="0"/>
          </a:p>
        </p:txBody>
      </p:sp>
      <p:pic>
        <p:nvPicPr>
          <p:cNvPr id="5" name="Content Placeholder 4"/>
          <p:cNvPicPr>
            <a:picLocks noGrp="1"/>
          </p:cNvPicPr>
          <p:nvPr>
            <p:ph sz="half" idx="1"/>
          </p:nvPr>
        </p:nvPicPr>
        <p:blipFill>
          <a:blip r:embed="rId2"/>
          <a:srcRect l="42406" t="30305" r="8776" b="40567"/>
          <a:stretch>
            <a:fillRect/>
          </a:stretch>
        </p:blipFill>
        <p:spPr bwMode="auto">
          <a:xfrm>
            <a:off x="457200" y="1676400"/>
            <a:ext cx="3810000" cy="4038600"/>
          </a:xfrm>
          <a:prstGeom prst="rect">
            <a:avLst/>
          </a:prstGeom>
          <a:noFill/>
          <a:ln w="9525">
            <a:noFill/>
            <a:miter lim="800000"/>
            <a:headEnd/>
            <a:tailEnd/>
          </a:ln>
          <a:effectLst/>
        </p:spPr>
      </p:pic>
      <p:pic>
        <p:nvPicPr>
          <p:cNvPr id="6" name="Content Placeholder 5"/>
          <p:cNvPicPr>
            <a:picLocks noGrp="1"/>
          </p:cNvPicPr>
          <p:nvPr>
            <p:ph sz="half" idx="2"/>
          </p:nvPr>
        </p:nvPicPr>
        <p:blipFill>
          <a:blip r:embed="rId3"/>
          <a:srcRect l="12125" t="22727" r="50000" b="40909"/>
          <a:stretch>
            <a:fillRect/>
          </a:stretch>
        </p:blipFill>
        <p:spPr bwMode="auto">
          <a:xfrm>
            <a:off x="4800600" y="1752600"/>
            <a:ext cx="3733800" cy="3886199"/>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lstStyle/>
          <a:p>
            <a:r>
              <a:rPr lang="en-US" dirty="0" smtClean="0"/>
              <a:t>Models for estimation of impact</a:t>
            </a:r>
            <a:endParaRPr lang="en-US" dirty="0"/>
          </a:p>
        </p:txBody>
      </p:sp>
      <p:sp>
        <p:nvSpPr>
          <p:cNvPr id="3" name="Content Placeholder 2"/>
          <p:cNvSpPr>
            <a:spLocks noGrp="1"/>
          </p:cNvSpPr>
          <p:nvPr>
            <p:ph sz="half" idx="1"/>
          </p:nvPr>
        </p:nvSpPr>
        <p:spPr>
          <a:xfrm>
            <a:off x="457200" y="1066800"/>
            <a:ext cx="4038600" cy="5059363"/>
          </a:xfrm>
        </p:spPr>
        <p:txBody>
          <a:bodyPr>
            <a:normAutofit fontScale="70000" lnSpcReduction="20000"/>
          </a:bodyPr>
          <a:lstStyle/>
          <a:p>
            <a:pPr>
              <a:buNone/>
            </a:pPr>
            <a:r>
              <a:rPr lang="en-US" b="1" dirty="0" smtClean="0"/>
              <a:t>WHO Global Burden of Disease (GBD) project</a:t>
            </a:r>
          </a:p>
          <a:p>
            <a:pPr lvl="0"/>
            <a:r>
              <a:rPr lang="en-US" dirty="0" smtClean="0"/>
              <a:t>sixth place</a:t>
            </a:r>
          </a:p>
          <a:p>
            <a:pPr lvl="0"/>
            <a:r>
              <a:rPr lang="en-US" dirty="0" smtClean="0"/>
              <a:t>Deaths: 0.99 million to 2.34 million (represent­ing 3.4% of all deaths).</a:t>
            </a:r>
          </a:p>
          <a:p>
            <a:pPr lvl="0"/>
            <a:r>
              <a:rPr lang="en-US" dirty="0" smtClean="0"/>
              <a:t>80% in low &amp; middle-income countries</a:t>
            </a:r>
          </a:p>
          <a:p>
            <a:pPr lvl="0"/>
            <a:r>
              <a:rPr lang="en-US" dirty="0" smtClean="0"/>
              <a:t>decline by almost 30% in high-income countries.</a:t>
            </a:r>
          </a:p>
          <a:p>
            <a:pPr lvl="0"/>
            <a:r>
              <a:rPr lang="en-US" dirty="0" smtClean="0"/>
              <a:t>DALYs lost</a:t>
            </a:r>
          </a:p>
          <a:p>
            <a:pPr lvl="1"/>
            <a:r>
              <a:rPr lang="en-US" dirty="0" smtClean="0"/>
              <a:t>third leading.</a:t>
            </a:r>
          </a:p>
          <a:p>
            <a:pPr lvl="1"/>
            <a:r>
              <a:rPr lang="en-US" dirty="0" smtClean="0"/>
              <a:t>second low &amp; middle-income countries.</a:t>
            </a:r>
          </a:p>
          <a:p>
            <a:r>
              <a:rPr lang="en-US" dirty="0" smtClean="0"/>
              <a:t>DALYs lost will increase worldwide from 34.3 million to 71.2 million (representing 5.1% of the global burden of disease).</a:t>
            </a:r>
          </a:p>
        </p:txBody>
      </p:sp>
      <p:sp>
        <p:nvSpPr>
          <p:cNvPr id="4" name="Content Placeholder 3"/>
          <p:cNvSpPr>
            <a:spLocks noGrp="1"/>
          </p:cNvSpPr>
          <p:nvPr>
            <p:ph sz="half" idx="2"/>
          </p:nvPr>
        </p:nvSpPr>
        <p:spPr>
          <a:xfrm>
            <a:off x="4648200" y="1143000"/>
            <a:ext cx="4038600" cy="4983163"/>
          </a:xfrm>
        </p:spPr>
        <p:txBody>
          <a:bodyPr>
            <a:normAutofit fontScale="70000" lnSpcReduction="20000"/>
          </a:bodyPr>
          <a:lstStyle/>
          <a:p>
            <a:pPr>
              <a:buNone/>
            </a:pPr>
            <a:r>
              <a:rPr lang="en-US" b="1" dirty="0" smtClean="0"/>
              <a:t>World Bank’s Traffic Fatalities and Eco­nomic Growth (TFEC) project</a:t>
            </a:r>
          </a:p>
          <a:p>
            <a:pPr lvl="0"/>
            <a:r>
              <a:rPr lang="en-US" dirty="0" smtClean="0"/>
              <a:t>South Asia largest growth in road traffic deaths, with increase of 144%. </a:t>
            </a:r>
          </a:p>
          <a:p>
            <a:pPr lvl="0"/>
            <a:r>
              <a:rPr lang="en-US" dirty="0" smtClean="0"/>
              <a:t>If the low-income and middle-income countries follow the general trend of the high-income countries. </a:t>
            </a:r>
          </a:p>
          <a:p>
            <a:pPr lvl="0"/>
            <a:r>
              <a:rPr lang="en-US" dirty="0" smtClean="0"/>
              <a:t>The model anticipates that India’s rate will not decline until 2042. </a:t>
            </a:r>
          </a:p>
          <a:p>
            <a:r>
              <a:rPr lang="en-US" dirty="0" smtClean="0"/>
              <a:t>Other low-income and middle-income country rates may begin to decline earlier, but their fatality rates will still be higher than those experi­enced by high-income countries.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Impacts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Economic impact</a:t>
            </a:r>
          </a:p>
          <a:p>
            <a:pPr lvl="1"/>
            <a:r>
              <a:rPr lang="en-US" dirty="0" smtClean="0"/>
              <a:t>average annual cost of road crashes </a:t>
            </a:r>
          </a:p>
          <a:p>
            <a:pPr lvl="2"/>
            <a:r>
              <a:rPr lang="en-US" dirty="0" smtClean="0"/>
              <a:t>1% of GNP in developing countries, </a:t>
            </a:r>
          </a:p>
          <a:p>
            <a:pPr lvl="2"/>
            <a:r>
              <a:rPr lang="en-US" dirty="0" smtClean="0"/>
              <a:t>1.5% in countries in economic transition </a:t>
            </a:r>
          </a:p>
          <a:p>
            <a:pPr lvl="2"/>
            <a:r>
              <a:rPr lang="en-US" dirty="0" smtClean="0"/>
              <a:t>2% in highly-motorized countries</a:t>
            </a:r>
          </a:p>
          <a:p>
            <a:pPr lvl="1"/>
            <a:r>
              <a:rPr lang="en-US" dirty="0" smtClean="0"/>
              <a:t>Low &amp; middle-income countries: US$ 65 billion</a:t>
            </a:r>
          </a:p>
          <a:p>
            <a:r>
              <a:rPr lang="en-US" dirty="0" smtClean="0"/>
              <a:t>Health impact</a:t>
            </a:r>
          </a:p>
          <a:p>
            <a:pPr lvl="1"/>
            <a:r>
              <a:rPr lang="en-US" dirty="0" smtClean="0"/>
              <a:t>admission to a health facility </a:t>
            </a:r>
          </a:p>
          <a:p>
            <a:pPr lvl="2"/>
            <a:r>
              <a:rPr lang="en-US" dirty="0" smtClean="0"/>
              <a:t>Quarter of those injured severely: traumatic brain injury</a:t>
            </a:r>
          </a:p>
          <a:p>
            <a:pPr lvl="2"/>
            <a:r>
              <a:rPr lang="en-US" dirty="0" smtClean="0"/>
              <a:t>10% suffer open wounds, such as lacerations, and nearly</a:t>
            </a:r>
          </a:p>
          <a:p>
            <a:pPr lvl="2"/>
            <a:r>
              <a:rPr lang="en-US" dirty="0" smtClean="0"/>
              <a:t>20% expe­rience fractures to the lower limbs</a:t>
            </a:r>
          </a:p>
          <a:p>
            <a:pPr lvl="1"/>
            <a:r>
              <a:rPr lang="en-US" dirty="0" smtClean="0"/>
              <a:t>30%-86% of trauma admissions in LMIC</a:t>
            </a:r>
          </a:p>
          <a:p>
            <a:pPr lvl="1"/>
            <a:endParaRPr lang="en-US" dirty="0" smtClean="0"/>
          </a:p>
          <a:p>
            <a:pPr lvl="1"/>
            <a:endParaRPr lang="en-US" dirty="0" smtClean="0"/>
          </a:p>
          <a:p>
            <a:pPr lvl="1"/>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impacts</a:t>
            </a:r>
            <a:endParaRPr lang="en-US" dirty="0"/>
          </a:p>
        </p:txBody>
      </p:sp>
      <p:sp>
        <p:nvSpPr>
          <p:cNvPr id="3" name="Content Placeholder 2"/>
          <p:cNvSpPr>
            <a:spLocks noGrp="1"/>
          </p:cNvSpPr>
          <p:nvPr>
            <p:ph idx="1"/>
          </p:nvPr>
        </p:nvSpPr>
        <p:spPr/>
        <p:txBody>
          <a:bodyPr/>
          <a:lstStyle/>
          <a:p>
            <a:r>
              <a:rPr lang="en-US" dirty="0" smtClean="0"/>
              <a:t>Social</a:t>
            </a:r>
          </a:p>
          <a:p>
            <a:pPr lvl="1"/>
            <a:r>
              <a:rPr lang="en-US" dirty="0" smtClean="0"/>
              <a:t>physical pain and emotional anguish</a:t>
            </a:r>
          </a:p>
          <a:p>
            <a:pPr lvl="1"/>
            <a:r>
              <a:rPr lang="en-US" dirty="0" smtClean="0"/>
              <a:t>Permanent disability</a:t>
            </a:r>
          </a:p>
          <a:p>
            <a:pPr lvl="1"/>
            <a:r>
              <a:rPr lang="en-US" dirty="0" smtClean="0"/>
              <a:t>Less serious – but more common – injuries</a:t>
            </a:r>
          </a:p>
          <a:p>
            <a:pPr lvl="1"/>
            <a:r>
              <a:rPr lang="en-US" dirty="0" smtClean="0"/>
              <a:t>permanent disfigurement</a:t>
            </a:r>
          </a:p>
          <a:p>
            <a:r>
              <a:rPr lang="en-US" dirty="0" smtClean="0"/>
              <a:t>Psychological impact</a:t>
            </a:r>
          </a:p>
          <a:p>
            <a:pPr lvl="1"/>
            <a:r>
              <a:rPr lang="en-US" dirty="0" smtClean="0"/>
              <a:t>travel anxiety</a:t>
            </a:r>
          </a:p>
          <a:p>
            <a:pPr lvl="1"/>
            <a:r>
              <a:rPr lang="en-US" dirty="0" smtClean="0"/>
              <a:t>decline in their quality of life</a:t>
            </a:r>
          </a:p>
          <a:p>
            <a:pPr lvl="1"/>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Haddon matrix</a:t>
            </a:r>
            <a:endParaRPr lang="en-US" dirty="0"/>
          </a:p>
        </p:txBody>
      </p:sp>
      <p:graphicFrame>
        <p:nvGraphicFramePr>
          <p:cNvPr id="4" name="Content Placeholder 3"/>
          <p:cNvGraphicFramePr>
            <a:graphicFrameLocks noGrp="1"/>
          </p:cNvGraphicFramePr>
          <p:nvPr>
            <p:ph idx="1"/>
          </p:nvPr>
        </p:nvGraphicFramePr>
        <p:xfrm>
          <a:off x="457200" y="1600200"/>
          <a:ext cx="8229600" cy="4387088"/>
        </p:xfrm>
        <a:graphic>
          <a:graphicData uri="http://schemas.openxmlformats.org/drawingml/2006/table">
            <a:tbl>
              <a:tblPr firstRow="1" bandRow="1"/>
              <a:tblGrid>
                <a:gridCol w="990600"/>
                <a:gridCol w="1447800"/>
                <a:gridCol w="1828800"/>
                <a:gridCol w="2133600"/>
                <a:gridCol w="1828800"/>
              </a:tblGrid>
              <a:tr h="370840">
                <a:tc gridSpan="2">
                  <a:txBody>
                    <a:bodyPr/>
                    <a:lstStyle/>
                    <a:p>
                      <a:pPr marL="0" marR="0">
                        <a:lnSpc>
                          <a:spcPct val="115000"/>
                        </a:lnSpc>
                        <a:spcBef>
                          <a:spcPts val="0"/>
                        </a:spcBef>
                        <a:spcAft>
                          <a:spcPts val="0"/>
                        </a:spcAft>
                      </a:pPr>
                      <a:endParaRPr lang="en-US" sz="1600" dirty="0">
                        <a:latin typeface="Calibri"/>
                        <a:ea typeface="Calibri"/>
                        <a:cs typeface="Times New Roman"/>
                      </a:endParaRPr>
                    </a:p>
                  </a:txBody>
                  <a:tcPr marL="68580" marR="68580" marT="0" marB="0"/>
                </a:tc>
                <a:tc hMerge="1">
                  <a:txBody>
                    <a:bodyPr/>
                    <a:lstStyle/>
                    <a:p>
                      <a:endParaRPr lang="en-US"/>
                    </a:p>
                  </a:txBody>
                  <a:tcPr/>
                </a:tc>
                <a:tc gridSpan="3">
                  <a:txBody>
                    <a:bodyPr/>
                    <a:lstStyle/>
                    <a:p>
                      <a:pPr marL="0" marR="0" algn="ctr">
                        <a:lnSpc>
                          <a:spcPct val="115000"/>
                        </a:lnSpc>
                        <a:spcBef>
                          <a:spcPts val="0"/>
                        </a:spcBef>
                        <a:spcAft>
                          <a:spcPts val="0"/>
                        </a:spcAft>
                      </a:pPr>
                      <a:r>
                        <a:rPr lang="en-US" sz="1600" b="1">
                          <a:latin typeface="Calibri"/>
                          <a:ea typeface="Calibri"/>
                          <a:cs typeface="Times New Roman"/>
                        </a:rPr>
                        <a:t>factors</a:t>
                      </a:r>
                      <a:endParaRPr lang="en-US" sz="1600">
                        <a:latin typeface="Calibri"/>
                        <a:ea typeface="Calibri"/>
                        <a:cs typeface="Times New Roman"/>
                      </a:endParaRPr>
                    </a:p>
                  </a:txBody>
                  <a:tcPr marL="68580" marR="68580" marT="0" marB="0"/>
                </a:tc>
                <a:tc hMerge="1">
                  <a:txBody>
                    <a:bodyPr/>
                    <a:lstStyle/>
                    <a:p>
                      <a:endParaRPr lang="en-US"/>
                    </a:p>
                  </a:txBody>
                  <a:tcPr/>
                </a:tc>
                <a:tc hMerge="1">
                  <a:txBody>
                    <a:bodyPr/>
                    <a:lstStyle/>
                    <a:p>
                      <a:endParaRPr lang="en-US"/>
                    </a:p>
                  </a:txBody>
                  <a:tcPr/>
                </a:tc>
              </a:tr>
              <a:tr h="370840">
                <a:tc gridSpan="2">
                  <a:txBody>
                    <a:bodyPr/>
                    <a:lstStyle/>
                    <a:p>
                      <a:pPr marL="0" marR="0" algn="ctr">
                        <a:lnSpc>
                          <a:spcPct val="115000"/>
                        </a:lnSpc>
                        <a:spcBef>
                          <a:spcPts val="0"/>
                        </a:spcBef>
                        <a:spcAft>
                          <a:spcPts val="0"/>
                        </a:spcAft>
                      </a:pPr>
                      <a:r>
                        <a:rPr lang="en-US" sz="1600" b="1">
                          <a:latin typeface="Calibri"/>
                          <a:ea typeface="Calibri"/>
                          <a:cs typeface="Times New Roman"/>
                        </a:rPr>
                        <a:t>phase</a:t>
                      </a:r>
                      <a:endParaRPr lang="en-US" sz="1600">
                        <a:latin typeface="Calibri"/>
                        <a:ea typeface="Calibri"/>
                        <a:cs typeface="Times New Roman"/>
                      </a:endParaRPr>
                    </a:p>
                  </a:txBody>
                  <a:tcPr marL="68580" marR="68580" marT="0" marB="0"/>
                </a:tc>
                <a:tc hMerge="1">
                  <a:txBody>
                    <a:bodyPr/>
                    <a:lstStyle/>
                    <a:p>
                      <a:endParaRPr lang="en-US"/>
                    </a:p>
                  </a:txBody>
                  <a:tcPr/>
                </a:tc>
                <a:tc>
                  <a:txBody>
                    <a:bodyPr/>
                    <a:lstStyle/>
                    <a:p>
                      <a:pPr marL="0" marR="0">
                        <a:lnSpc>
                          <a:spcPct val="115000"/>
                        </a:lnSpc>
                        <a:spcBef>
                          <a:spcPts val="0"/>
                        </a:spcBef>
                        <a:spcAft>
                          <a:spcPts val="0"/>
                        </a:spcAft>
                      </a:pPr>
                      <a:r>
                        <a:rPr lang="en-US" sz="1600">
                          <a:latin typeface="Calibri"/>
                          <a:ea typeface="Calibri"/>
                          <a:cs typeface="Times New Roman"/>
                        </a:rPr>
                        <a:t>Human </a:t>
                      </a:r>
                    </a:p>
                  </a:txBody>
                  <a:tcPr marL="68580" marR="68580" marT="0" marB="0"/>
                </a:tc>
                <a:tc>
                  <a:txBody>
                    <a:bodyPr/>
                    <a:lstStyle/>
                    <a:p>
                      <a:pPr marL="0" marR="0">
                        <a:lnSpc>
                          <a:spcPct val="115000"/>
                        </a:lnSpc>
                        <a:spcBef>
                          <a:spcPts val="0"/>
                        </a:spcBef>
                        <a:spcAft>
                          <a:spcPts val="0"/>
                        </a:spcAft>
                      </a:pPr>
                      <a:r>
                        <a:rPr lang="en-US" sz="1600">
                          <a:latin typeface="Calibri"/>
                          <a:ea typeface="Calibri"/>
                          <a:cs typeface="Times New Roman"/>
                        </a:rPr>
                        <a:t>Vehicles &amp; equipment</a:t>
                      </a:r>
                    </a:p>
                  </a:txBody>
                  <a:tcPr marL="68580" marR="68580" marT="0" marB="0"/>
                </a:tc>
                <a:tc>
                  <a:txBody>
                    <a:bodyPr/>
                    <a:lstStyle/>
                    <a:p>
                      <a:pPr marL="0" marR="0">
                        <a:lnSpc>
                          <a:spcPct val="115000"/>
                        </a:lnSpc>
                        <a:spcBef>
                          <a:spcPts val="0"/>
                        </a:spcBef>
                        <a:spcAft>
                          <a:spcPts val="0"/>
                        </a:spcAft>
                      </a:pPr>
                      <a:r>
                        <a:rPr lang="en-US" sz="1600">
                          <a:latin typeface="Calibri"/>
                          <a:ea typeface="Calibri"/>
                          <a:cs typeface="Times New Roman"/>
                        </a:rPr>
                        <a:t>enviroment</a:t>
                      </a:r>
                    </a:p>
                  </a:txBody>
                  <a:tcPr marL="68580" marR="68580" marT="0" marB="0"/>
                </a:tc>
              </a:tr>
              <a:tr h="370840">
                <a:tc>
                  <a:txBody>
                    <a:bodyPr/>
                    <a:lstStyle/>
                    <a:p>
                      <a:pPr marL="0" marR="0">
                        <a:lnSpc>
                          <a:spcPct val="115000"/>
                        </a:lnSpc>
                        <a:spcBef>
                          <a:spcPts val="0"/>
                        </a:spcBef>
                        <a:spcAft>
                          <a:spcPts val="0"/>
                        </a:spcAft>
                      </a:pPr>
                      <a:r>
                        <a:rPr lang="en-US" sz="1600">
                          <a:latin typeface="Calibri"/>
                          <a:ea typeface="Calibri"/>
                          <a:cs typeface="Times New Roman"/>
                        </a:rPr>
                        <a:t>Pre crash</a:t>
                      </a:r>
                    </a:p>
                  </a:txBody>
                  <a:tcPr marL="68580" marR="68580" marT="0" marB="0"/>
                </a:tc>
                <a:tc>
                  <a:txBody>
                    <a:bodyPr/>
                    <a:lstStyle/>
                    <a:p>
                      <a:pPr marL="0" marR="0">
                        <a:lnSpc>
                          <a:spcPct val="115000"/>
                        </a:lnSpc>
                        <a:spcBef>
                          <a:spcPts val="0"/>
                        </a:spcBef>
                        <a:spcAft>
                          <a:spcPts val="0"/>
                        </a:spcAft>
                      </a:pPr>
                      <a:r>
                        <a:rPr lang="en-US" sz="1600">
                          <a:latin typeface="Calibri"/>
                          <a:ea typeface="Calibri"/>
                          <a:cs typeface="Times New Roman"/>
                        </a:rPr>
                        <a:t>Crash prevention</a:t>
                      </a:r>
                    </a:p>
                  </a:txBody>
                  <a:tcPr marL="68580" marR="68580" marT="0" marB="0"/>
                </a:tc>
                <a:tc>
                  <a:txBody>
                    <a:bodyPr/>
                    <a:lstStyle/>
                    <a:p>
                      <a:pPr marL="342900" marR="0" lvl="0" indent="-342900">
                        <a:lnSpc>
                          <a:spcPct val="115000"/>
                        </a:lnSpc>
                        <a:spcBef>
                          <a:spcPts val="0"/>
                        </a:spcBef>
                        <a:spcAft>
                          <a:spcPts val="0"/>
                        </a:spcAft>
                        <a:buFont typeface="Symbol"/>
                        <a:buChar char=""/>
                      </a:pPr>
                      <a:r>
                        <a:rPr lang="en-US" sz="1600">
                          <a:latin typeface="Calibri"/>
                          <a:ea typeface="Calibri"/>
                          <a:cs typeface="Times New Roman"/>
                        </a:rPr>
                        <a:t>Information </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Attitudes  </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Impairment  </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Police enforcement </a:t>
                      </a:r>
                    </a:p>
                  </a:txBody>
                  <a:tcPr marL="68580" marR="68580" marT="0" marB="0"/>
                </a:tc>
                <a:tc>
                  <a:txBody>
                    <a:bodyPr/>
                    <a:lstStyle/>
                    <a:p>
                      <a:pPr marL="342900" marR="0" lvl="0" indent="-342900">
                        <a:lnSpc>
                          <a:spcPct val="115000"/>
                        </a:lnSpc>
                        <a:spcBef>
                          <a:spcPts val="0"/>
                        </a:spcBef>
                        <a:spcAft>
                          <a:spcPts val="0"/>
                        </a:spcAft>
                        <a:buFont typeface="Symbol"/>
                        <a:buChar char=""/>
                      </a:pPr>
                      <a:r>
                        <a:rPr lang="en-US" sz="1600">
                          <a:latin typeface="Calibri"/>
                          <a:ea typeface="Calibri"/>
                          <a:cs typeface="Times New Roman"/>
                        </a:rPr>
                        <a:t>Roadworthiness </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Lighting </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Braking </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Handling</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Speed management</a:t>
                      </a:r>
                    </a:p>
                  </a:txBody>
                  <a:tcPr marL="68580" marR="68580" marT="0" marB="0"/>
                </a:tc>
                <a:tc>
                  <a:txBody>
                    <a:bodyPr/>
                    <a:lstStyle/>
                    <a:p>
                      <a:pPr marL="342900" marR="0" lvl="0" indent="-342900">
                        <a:lnSpc>
                          <a:spcPct val="115000"/>
                        </a:lnSpc>
                        <a:spcBef>
                          <a:spcPts val="0"/>
                        </a:spcBef>
                        <a:spcAft>
                          <a:spcPts val="0"/>
                        </a:spcAft>
                        <a:buFont typeface="Symbol"/>
                        <a:buChar char=""/>
                      </a:pPr>
                      <a:r>
                        <a:rPr lang="en-US" sz="1600">
                          <a:latin typeface="Calibri"/>
                          <a:ea typeface="Calibri"/>
                          <a:cs typeface="Times New Roman"/>
                        </a:rPr>
                        <a:t>Road design and road layout</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Speed limits</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Pedestrian facilities </a:t>
                      </a:r>
                    </a:p>
                  </a:txBody>
                  <a:tcPr marL="68580" marR="68580" marT="0" marB="0"/>
                </a:tc>
              </a:tr>
              <a:tr h="370840">
                <a:tc>
                  <a:txBody>
                    <a:bodyPr/>
                    <a:lstStyle/>
                    <a:p>
                      <a:pPr marL="0" marR="0">
                        <a:lnSpc>
                          <a:spcPct val="115000"/>
                        </a:lnSpc>
                        <a:spcBef>
                          <a:spcPts val="0"/>
                        </a:spcBef>
                        <a:spcAft>
                          <a:spcPts val="0"/>
                        </a:spcAft>
                      </a:pPr>
                      <a:r>
                        <a:rPr lang="en-US" sz="1600">
                          <a:latin typeface="Calibri"/>
                          <a:ea typeface="Calibri"/>
                          <a:cs typeface="Times New Roman"/>
                        </a:rPr>
                        <a:t>Crash </a:t>
                      </a:r>
                    </a:p>
                  </a:txBody>
                  <a:tcPr marL="68580" marR="68580" marT="0" marB="0"/>
                </a:tc>
                <a:tc>
                  <a:txBody>
                    <a:bodyPr/>
                    <a:lstStyle/>
                    <a:p>
                      <a:pPr marL="0" marR="0">
                        <a:lnSpc>
                          <a:spcPct val="115000"/>
                        </a:lnSpc>
                        <a:spcBef>
                          <a:spcPts val="0"/>
                        </a:spcBef>
                        <a:spcAft>
                          <a:spcPts val="0"/>
                        </a:spcAft>
                      </a:pPr>
                      <a:r>
                        <a:rPr lang="en-US" sz="1600">
                          <a:latin typeface="Calibri"/>
                          <a:ea typeface="Calibri"/>
                          <a:cs typeface="Times New Roman"/>
                        </a:rPr>
                        <a:t>Injury prevention during the crash</a:t>
                      </a:r>
                    </a:p>
                  </a:txBody>
                  <a:tcPr marL="68580" marR="68580" marT="0" marB="0"/>
                </a:tc>
                <a:tc>
                  <a:txBody>
                    <a:bodyPr/>
                    <a:lstStyle/>
                    <a:p>
                      <a:pPr marL="342900" marR="0" lvl="0" indent="-342900">
                        <a:lnSpc>
                          <a:spcPct val="115000"/>
                        </a:lnSpc>
                        <a:spcBef>
                          <a:spcPts val="0"/>
                        </a:spcBef>
                        <a:spcAft>
                          <a:spcPts val="0"/>
                        </a:spcAft>
                        <a:buFont typeface="Symbol"/>
                        <a:buChar char=""/>
                      </a:pPr>
                      <a:r>
                        <a:rPr lang="en-US" sz="1600">
                          <a:latin typeface="Calibri"/>
                          <a:ea typeface="Calibri"/>
                          <a:cs typeface="Times New Roman"/>
                        </a:rPr>
                        <a:t>Use of restraints</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Impairment </a:t>
                      </a:r>
                    </a:p>
                  </a:txBody>
                  <a:tcPr marL="68580" marR="68580" marT="0" marB="0"/>
                </a:tc>
                <a:tc>
                  <a:txBody>
                    <a:bodyPr/>
                    <a:lstStyle/>
                    <a:p>
                      <a:pPr marL="342900" marR="0" lvl="0" indent="-342900">
                        <a:lnSpc>
                          <a:spcPct val="115000"/>
                        </a:lnSpc>
                        <a:spcBef>
                          <a:spcPts val="0"/>
                        </a:spcBef>
                        <a:spcAft>
                          <a:spcPts val="0"/>
                        </a:spcAft>
                        <a:buFont typeface="Symbol"/>
                        <a:buChar char=""/>
                      </a:pPr>
                      <a:r>
                        <a:rPr lang="en-US" sz="1600">
                          <a:latin typeface="Calibri"/>
                          <a:ea typeface="Calibri"/>
                          <a:cs typeface="Times New Roman"/>
                        </a:rPr>
                        <a:t>Occupant restraints</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Other safety devices</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Crash protective design</a:t>
                      </a:r>
                    </a:p>
                  </a:txBody>
                  <a:tcPr marL="68580" marR="68580" marT="0" marB="0"/>
                </a:tc>
                <a:tc>
                  <a:txBody>
                    <a:bodyPr/>
                    <a:lstStyle/>
                    <a:p>
                      <a:pPr marL="342900" marR="0" lvl="0" indent="-342900">
                        <a:lnSpc>
                          <a:spcPct val="115000"/>
                        </a:lnSpc>
                        <a:spcBef>
                          <a:spcPts val="0"/>
                        </a:spcBef>
                        <a:spcAft>
                          <a:spcPts val="0"/>
                        </a:spcAft>
                        <a:buFont typeface="Symbol"/>
                        <a:buChar char=""/>
                      </a:pPr>
                      <a:r>
                        <a:rPr lang="en-US" sz="1600">
                          <a:latin typeface="Calibri"/>
                          <a:ea typeface="Calibri"/>
                          <a:cs typeface="Times New Roman"/>
                        </a:rPr>
                        <a:t>Crash-protective</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roadside objects</a:t>
                      </a:r>
                    </a:p>
                  </a:txBody>
                  <a:tcPr marL="68580" marR="68580" marT="0" marB="0"/>
                </a:tc>
              </a:tr>
              <a:tr h="370840">
                <a:tc>
                  <a:txBody>
                    <a:bodyPr/>
                    <a:lstStyle/>
                    <a:p>
                      <a:pPr marL="0" marR="0">
                        <a:lnSpc>
                          <a:spcPct val="115000"/>
                        </a:lnSpc>
                        <a:spcBef>
                          <a:spcPts val="0"/>
                        </a:spcBef>
                        <a:spcAft>
                          <a:spcPts val="0"/>
                        </a:spcAft>
                      </a:pPr>
                      <a:r>
                        <a:rPr lang="en-US" sz="1600">
                          <a:latin typeface="Calibri"/>
                          <a:ea typeface="Calibri"/>
                          <a:cs typeface="Times New Roman"/>
                        </a:rPr>
                        <a:t>Post crash</a:t>
                      </a:r>
                    </a:p>
                  </a:txBody>
                  <a:tcPr marL="68580" marR="68580" marT="0" marB="0"/>
                </a:tc>
                <a:tc>
                  <a:txBody>
                    <a:bodyPr/>
                    <a:lstStyle/>
                    <a:p>
                      <a:pPr marL="0" marR="0">
                        <a:lnSpc>
                          <a:spcPct val="115000"/>
                        </a:lnSpc>
                        <a:spcBef>
                          <a:spcPts val="0"/>
                        </a:spcBef>
                        <a:spcAft>
                          <a:spcPts val="0"/>
                        </a:spcAft>
                      </a:pPr>
                      <a:r>
                        <a:rPr lang="en-US" sz="1600">
                          <a:latin typeface="Calibri"/>
                          <a:ea typeface="Calibri"/>
                          <a:cs typeface="Times New Roman"/>
                        </a:rPr>
                        <a:t>Life sustaining</a:t>
                      </a:r>
                    </a:p>
                  </a:txBody>
                  <a:tcPr marL="68580" marR="68580" marT="0" marB="0"/>
                </a:tc>
                <a:tc>
                  <a:txBody>
                    <a:bodyPr/>
                    <a:lstStyle/>
                    <a:p>
                      <a:pPr marL="342900" marR="0" lvl="0" indent="-342900">
                        <a:lnSpc>
                          <a:spcPct val="115000"/>
                        </a:lnSpc>
                        <a:spcBef>
                          <a:spcPts val="0"/>
                        </a:spcBef>
                        <a:spcAft>
                          <a:spcPts val="0"/>
                        </a:spcAft>
                        <a:buFont typeface="Symbol"/>
                        <a:buChar char=""/>
                      </a:pPr>
                      <a:r>
                        <a:rPr lang="en-US" sz="1600">
                          <a:latin typeface="Calibri"/>
                          <a:ea typeface="Calibri"/>
                          <a:cs typeface="Times New Roman"/>
                        </a:rPr>
                        <a:t>First-aid skill</a:t>
                      </a:r>
                    </a:p>
                    <a:p>
                      <a:pPr marL="342900" marR="0" lvl="0" indent="-342900">
                        <a:lnSpc>
                          <a:spcPct val="115000"/>
                        </a:lnSpc>
                        <a:spcBef>
                          <a:spcPts val="0"/>
                        </a:spcBef>
                        <a:spcAft>
                          <a:spcPts val="0"/>
                        </a:spcAft>
                        <a:buFont typeface="Symbol"/>
                        <a:buChar char=""/>
                      </a:pPr>
                      <a:r>
                        <a:rPr lang="en-US" sz="1600">
                          <a:latin typeface="Calibri"/>
                          <a:ea typeface="Calibri"/>
                          <a:cs typeface="Times New Roman"/>
                        </a:rPr>
                        <a:t>Access to medics </a:t>
                      </a:r>
                    </a:p>
                  </a:txBody>
                  <a:tcPr marL="68580" marR="68580" marT="0" marB="0"/>
                </a:tc>
                <a:tc>
                  <a:txBody>
                    <a:bodyPr/>
                    <a:lstStyle/>
                    <a:p>
                      <a:pPr marL="342900" marR="0" lvl="0" indent="-342900">
                        <a:lnSpc>
                          <a:spcPct val="115000"/>
                        </a:lnSpc>
                        <a:spcBef>
                          <a:spcPts val="0"/>
                        </a:spcBef>
                        <a:spcAft>
                          <a:spcPts val="0"/>
                        </a:spcAft>
                        <a:buFont typeface="Symbol"/>
                        <a:buChar char=""/>
                      </a:pPr>
                      <a:r>
                        <a:rPr lang="en-US" sz="1600">
                          <a:latin typeface="Calibri"/>
                          <a:ea typeface="Calibri"/>
                          <a:cs typeface="Times New Roman"/>
                        </a:rPr>
                        <a:t>Ease of access Fire risk </a:t>
                      </a:r>
                    </a:p>
                  </a:txBody>
                  <a:tcPr marL="68580" marR="68580" marT="0" marB="0"/>
                </a:tc>
                <a:tc>
                  <a:txBody>
                    <a:bodyPr/>
                    <a:lstStyle/>
                    <a:p>
                      <a:pPr marL="342900" marR="0" lvl="0" indent="-342900">
                        <a:lnSpc>
                          <a:spcPct val="115000"/>
                        </a:lnSpc>
                        <a:spcBef>
                          <a:spcPts val="0"/>
                        </a:spcBef>
                        <a:spcAft>
                          <a:spcPts val="0"/>
                        </a:spcAft>
                        <a:buFont typeface="Symbol"/>
                        <a:buChar char=""/>
                      </a:pPr>
                      <a:r>
                        <a:rPr lang="en-US" sz="1600" dirty="0">
                          <a:latin typeface="Calibri"/>
                          <a:ea typeface="Calibri"/>
                          <a:cs typeface="Times New Roman"/>
                        </a:rPr>
                        <a:t>Rescue facilities</a:t>
                      </a:r>
                    </a:p>
                    <a:p>
                      <a:pPr marL="342900" marR="0" lvl="0" indent="-342900">
                        <a:lnSpc>
                          <a:spcPct val="115000"/>
                        </a:lnSpc>
                        <a:spcBef>
                          <a:spcPts val="0"/>
                        </a:spcBef>
                        <a:spcAft>
                          <a:spcPts val="0"/>
                        </a:spcAft>
                        <a:buFont typeface="Symbol"/>
                        <a:buChar char=""/>
                      </a:pPr>
                      <a:r>
                        <a:rPr lang="en-US" sz="1600" dirty="0">
                          <a:latin typeface="Calibri"/>
                          <a:ea typeface="Calibri"/>
                          <a:cs typeface="Times New Roman"/>
                        </a:rPr>
                        <a:t>Congestion</a:t>
                      </a:r>
                    </a:p>
                  </a:txBody>
                  <a:tcPr marL="68580" marR="68580" marT="0" marB="0"/>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Risk factors influencing crash involvement</a:t>
            </a:r>
            <a:endParaRPr lang="en-US" sz="3600" dirty="0"/>
          </a:p>
        </p:txBody>
      </p:sp>
      <p:sp>
        <p:nvSpPr>
          <p:cNvPr id="3" name="Content Placeholder 2"/>
          <p:cNvSpPr>
            <a:spLocks noGrp="1"/>
          </p:cNvSpPr>
          <p:nvPr>
            <p:ph idx="1"/>
          </p:nvPr>
        </p:nvSpPr>
        <p:spPr/>
        <p:txBody>
          <a:bodyPr>
            <a:normAutofit fontScale="70000" lnSpcReduction="20000"/>
          </a:bodyPr>
          <a:lstStyle/>
          <a:p>
            <a:pPr lvl="0"/>
            <a:r>
              <a:rPr lang="en-US" dirty="0" smtClean="0"/>
              <a:t>Speed</a:t>
            </a:r>
          </a:p>
          <a:p>
            <a:pPr lvl="1"/>
            <a:r>
              <a:rPr lang="en-US" dirty="0" smtClean="0"/>
              <a:t>Crash risk</a:t>
            </a:r>
          </a:p>
          <a:p>
            <a:pPr lvl="1"/>
            <a:r>
              <a:rPr lang="en-US" dirty="0" smtClean="0"/>
              <a:t>Severity of crash injuries</a:t>
            </a:r>
          </a:p>
          <a:p>
            <a:pPr lvl="0"/>
            <a:r>
              <a:rPr lang="en-US" dirty="0" smtClean="0"/>
              <a:t>Pedestrians and cyclists</a:t>
            </a:r>
          </a:p>
          <a:p>
            <a:pPr lvl="0"/>
            <a:r>
              <a:rPr lang="en-US" dirty="0" smtClean="0"/>
              <a:t>Young drivers and riders</a:t>
            </a:r>
          </a:p>
          <a:p>
            <a:pPr lvl="0"/>
            <a:r>
              <a:rPr lang="en-US" dirty="0" smtClean="0"/>
              <a:t>Alcohol</a:t>
            </a:r>
          </a:p>
          <a:p>
            <a:pPr lvl="1"/>
            <a:r>
              <a:rPr lang="en-US" dirty="0" smtClean="0"/>
              <a:t>Crash risk</a:t>
            </a:r>
          </a:p>
          <a:p>
            <a:pPr lvl="1"/>
            <a:r>
              <a:rPr lang="en-US" dirty="0" smtClean="0"/>
              <a:t>Age of drivers</a:t>
            </a:r>
          </a:p>
          <a:p>
            <a:pPr lvl="1"/>
            <a:r>
              <a:rPr lang="en-US" dirty="0" smtClean="0"/>
              <a:t>Severity of crashes</a:t>
            </a:r>
          </a:p>
          <a:p>
            <a:pPr lvl="1"/>
            <a:r>
              <a:rPr lang="en-US" dirty="0" smtClean="0"/>
              <a:t>Research on the role of alcohol in crashes</a:t>
            </a:r>
          </a:p>
          <a:p>
            <a:pPr lvl="1"/>
            <a:r>
              <a:rPr lang="en-US" dirty="0" smtClean="0"/>
              <a:t>Perception of risk of being caught with excess alcohol</a:t>
            </a:r>
          </a:p>
          <a:p>
            <a:pPr lvl="1"/>
            <a:r>
              <a:rPr lang="en-US" dirty="0" smtClean="0"/>
              <a:t>Pedestrians</a:t>
            </a:r>
          </a:p>
          <a:p>
            <a:pPr lvl="0"/>
            <a:r>
              <a:rPr lang="en-US" dirty="0" smtClean="0"/>
              <a:t>Medicinal and recreational drugs</a:t>
            </a:r>
          </a:p>
          <a:p>
            <a:pPr lvl="0"/>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Risk factors influencing crash involvement</a:t>
            </a:r>
            <a:endParaRPr lang="en-US" sz="3600" dirty="0"/>
          </a:p>
        </p:txBody>
      </p:sp>
      <p:sp>
        <p:nvSpPr>
          <p:cNvPr id="3" name="Content Placeholder 2"/>
          <p:cNvSpPr>
            <a:spLocks noGrp="1"/>
          </p:cNvSpPr>
          <p:nvPr>
            <p:ph idx="1"/>
          </p:nvPr>
        </p:nvSpPr>
        <p:spPr/>
        <p:txBody>
          <a:bodyPr>
            <a:normAutofit fontScale="55000" lnSpcReduction="20000"/>
          </a:bodyPr>
          <a:lstStyle/>
          <a:p>
            <a:pPr lvl="0"/>
            <a:r>
              <a:rPr lang="en-US" dirty="0" smtClean="0"/>
              <a:t>Driver fatigue</a:t>
            </a:r>
          </a:p>
          <a:p>
            <a:pPr lvl="0"/>
            <a:r>
              <a:rPr lang="en-US" dirty="0" smtClean="0"/>
              <a:t>Hand-held mobile telephones</a:t>
            </a:r>
          </a:p>
          <a:p>
            <a:pPr lvl="0"/>
            <a:r>
              <a:rPr lang="en-US" dirty="0" smtClean="0"/>
              <a:t>Inadequate visibility</a:t>
            </a:r>
          </a:p>
          <a:p>
            <a:pPr lvl="1"/>
            <a:r>
              <a:rPr lang="en-US" dirty="0" smtClean="0"/>
              <a:t>Cars and trucks</a:t>
            </a:r>
          </a:p>
          <a:p>
            <a:pPr lvl="1"/>
            <a:r>
              <a:rPr lang="en-US" dirty="0" smtClean="0"/>
              <a:t>Motorized two-wheelers</a:t>
            </a:r>
          </a:p>
          <a:p>
            <a:pPr lvl="1"/>
            <a:r>
              <a:rPr lang="en-US" dirty="0" smtClean="0"/>
              <a:t>Pedestrians and cyclists</a:t>
            </a:r>
          </a:p>
          <a:p>
            <a:pPr lvl="0"/>
            <a:r>
              <a:rPr lang="en-US" dirty="0" smtClean="0"/>
              <a:t>Road-related factors</a:t>
            </a:r>
          </a:p>
          <a:p>
            <a:pPr lvl="1"/>
            <a:r>
              <a:rPr lang="en-US" dirty="0" smtClean="0"/>
              <a:t>Inattention to safety in planning new road networks</a:t>
            </a:r>
          </a:p>
          <a:p>
            <a:pPr lvl="1"/>
            <a:r>
              <a:rPr lang="en-US" dirty="0" smtClean="0"/>
              <a:t>Inattention to safety in designing roads</a:t>
            </a:r>
          </a:p>
          <a:p>
            <a:pPr lvl="1"/>
            <a:r>
              <a:rPr lang="en-US" dirty="0" smtClean="0"/>
              <a:t>Safety defects in existing roads</a:t>
            </a:r>
          </a:p>
          <a:p>
            <a:pPr lvl="1"/>
            <a:r>
              <a:rPr lang="en-US" dirty="0" smtClean="0"/>
              <a:t>Lack of remedial action at high-risk crash sites</a:t>
            </a:r>
          </a:p>
          <a:p>
            <a:pPr lvl="0"/>
            <a:r>
              <a:rPr lang="en-US" dirty="0" smtClean="0"/>
              <a:t>Vehicle-related risk factors such as braking, handling and maintenance Defects in road design, layout and maintenance which can also lead to unsafe road user behaviour</a:t>
            </a:r>
          </a:p>
          <a:p>
            <a:pPr lvl="0"/>
            <a:r>
              <a:rPr lang="en-US" dirty="0" smtClean="0"/>
              <a:t>Being a vulnerable road user in urban and residential areas</a:t>
            </a:r>
          </a:p>
          <a:p>
            <a:pPr lvl="0"/>
            <a:r>
              <a:rPr lang="en-US" dirty="0" smtClean="0"/>
              <a:t>Travelling in darkness</a:t>
            </a:r>
          </a:p>
          <a:p>
            <a:pPr lvl="0"/>
            <a:r>
              <a:rPr lang="en-US" dirty="0" smtClean="0"/>
              <a:t>Poor road user eyesight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Framework </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Introduction</a:t>
            </a:r>
          </a:p>
          <a:p>
            <a:pPr lvl="0"/>
            <a:r>
              <a:rPr lang="en-US" dirty="0" smtClean="0"/>
              <a:t>Magnitude of the problem</a:t>
            </a:r>
          </a:p>
          <a:p>
            <a:pPr lvl="0"/>
            <a:r>
              <a:rPr lang="en-US" dirty="0" smtClean="0"/>
              <a:t>Trends in RTA</a:t>
            </a:r>
          </a:p>
          <a:p>
            <a:pPr lvl="0"/>
            <a:r>
              <a:rPr lang="en-US" dirty="0" smtClean="0"/>
              <a:t>Models for estimation of impact</a:t>
            </a:r>
          </a:p>
          <a:p>
            <a:pPr lvl="0"/>
            <a:r>
              <a:rPr lang="en-US" dirty="0" smtClean="0"/>
              <a:t>Impacts </a:t>
            </a:r>
          </a:p>
          <a:p>
            <a:pPr lvl="0"/>
            <a:r>
              <a:rPr lang="en-US" dirty="0" smtClean="0"/>
              <a:t>Epidemiological factors</a:t>
            </a:r>
          </a:p>
          <a:p>
            <a:pPr lvl="0"/>
            <a:r>
              <a:rPr lang="en-US" dirty="0" smtClean="0"/>
              <a:t>Prevention</a:t>
            </a:r>
          </a:p>
          <a:p>
            <a:pPr lvl="0"/>
            <a:r>
              <a:rPr lang="en-US" dirty="0" smtClean="0"/>
              <a:t>What we can do?</a:t>
            </a:r>
          </a:p>
          <a:p>
            <a:pPr lvl="0"/>
            <a:r>
              <a:rPr lang="en-US" dirty="0" smtClean="0"/>
              <a:t>Studies in India</a:t>
            </a:r>
          </a:p>
          <a:p>
            <a:r>
              <a:rPr lang="en-US" dirty="0" smtClean="0"/>
              <a:t>References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Risk factors influencing crash involvement</a:t>
            </a:r>
            <a:endParaRPr lang="en-US" sz="3600" dirty="0"/>
          </a:p>
        </p:txBody>
      </p:sp>
      <p:sp>
        <p:nvSpPr>
          <p:cNvPr id="3" name="Content Placeholder 2"/>
          <p:cNvSpPr>
            <a:spLocks noGrp="1"/>
          </p:cNvSpPr>
          <p:nvPr>
            <p:ph idx="1"/>
          </p:nvPr>
        </p:nvSpPr>
        <p:spPr>
          <a:xfrm>
            <a:off x="457200" y="1600200"/>
            <a:ext cx="8229600" cy="4876800"/>
          </a:xfrm>
        </p:spPr>
        <p:txBody>
          <a:bodyPr>
            <a:noAutofit/>
          </a:bodyPr>
          <a:lstStyle/>
          <a:p>
            <a:pPr lvl="0"/>
            <a:r>
              <a:rPr lang="en-US" sz="1800" dirty="0" smtClean="0"/>
              <a:t>Speed</a:t>
            </a:r>
          </a:p>
          <a:p>
            <a:pPr lvl="1"/>
            <a:r>
              <a:rPr lang="en-US" sz="1400" dirty="0" smtClean="0"/>
              <a:t>A </a:t>
            </a:r>
            <a:r>
              <a:rPr lang="en-US" sz="1400" dirty="0" smtClean="0"/>
              <a:t>car travelling at 50 km/h will typically require 13 metres in which to stop, while a car travelling at 40 km/h will stop in less than 8.5 metres.</a:t>
            </a:r>
          </a:p>
          <a:p>
            <a:pPr lvl="1"/>
            <a:r>
              <a:rPr lang="en-US" sz="1400" dirty="0" smtClean="0"/>
              <a:t> </a:t>
            </a:r>
            <a:r>
              <a:rPr lang="en-US" sz="1400" dirty="0" smtClean="0"/>
              <a:t>average </a:t>
            </a:r>
            <a:r>
              <a:rPr lang="en-US" sz="1400" dirty="0" smtClean="0"/>
              <a:t>increase in speed of 1 km/h is associated with a 3% higher risk of a crash involving an injury.</a:t>
            </a:r>
          </a:p>
          <a:p>
            <a:pPr lvl="1"/>
            <a:r>
              <a:rPr lang="en-US" sz="1400" dirty="0" smtClean="0"/>
              <a:t>In severe crashes, </a:t>
            </a:r>
            <a:r>
              <a:rPr lang="en-US" sz="1400" dirty="0" smtClean="0"/>
              <a:t>an </a:t>
            </a:r>
            <a:r>
              <a:rPr lang="en-US" sz="1400" dirty="0" smtClean="0"/>
              <a:t>average increase in speed of 1 km/h leads to a 5% higher risk of serious or fatal injury.</a:t>
            </a:r>
          </a:p>
          <a:p>
            <a:pPr lvl="1"/>
            <a:r>
              <a:rPr lang="en-US" sz="1400" dirty="0" smtClean="0"/>
              <a:t>Travelling at 5 km/h above a road speed limit of 65 km/h results in an increase in the relative risk of being involved in a casualty crash that is comparable with having a blood alcohol concentration of 0.05 g/dl.</a:t>
            </a:r>
          </a:p>
          <a:p>
            <a:pPr lvl="1"/>
            <a:r>
              <a:rPr lang="en-US" sz="1400" dirty="0" smtClean="0"/>
              <a:t>For car occupants in a crash with an impact speed of 80 km/h, the likelihood of death is 20 times what it would have been at an impact speed of 30 km/h.</a:t>
            </a:r>
          </a:p>
          <a:p>
            <a:pPr lvl="1"/>
            <a:r>
              <a:rPr lang="en-US" sz="1400" dirty="0" smtClean="0"/>
              <a:t>Pedestrians have a 90% chance of surviving car crashes at 30 km/h or below, but less than a 50% chance of surviving impacts at 45 km/h or above.</a:t>
            </a:r>
          </a:p>
          <a:p>
            <a:pPr lvl="1"/>
            <a:r>
              <a:rPr lang="en-US" sz="1400" dirty="0" smtClean="0"/>
              <a:t>The probability of a pedestrian being killed rises by a factor of 8 as the impact speed of the car increases from 30 km/h to 50 km/h.</a:t>
            </a:r>
          </a:p>
          <a:p>
            <a:pPr lvl="0"/>
            <a:r>
              <a:rPr lang="en-US" sz="1800" dirty="0" smtClean="0"/>
              <a:t>Pedestrians and cyclists</a:t>
            </a:r>
          </a:p>
          <a:p>
            <a:pPr lvl="1"/>
            <a:r>
              <a:rPr lang="en-US" sz="1400" dirty="0" smtClean="0"/>
              <a:t>Studies all over the world showed that the fatalities among pedestrians and cyclists are more in the RTA </a:t>
            </a:r>
          </a:p>
          <a:p>
            <a:pPr lvl="0"/>
            <a:r>
              <a:rPr lang="en-US" sz="1800" dirty="0" smtClean="0"/>
              <a:t>Young drivers and riders</a:t>
            </a:r>
          </a:p>
          <a:p>
            <a:endParaRPr lang="en-US" sz="1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Risk factors influencing crash involvement</a:t>
            </a:r>
            <a:endParaRPr lang="en-US" sz="3600" dirty="0"/>
          </a:p>
        </p:txBody>
      </p:sp>
      <p:sp>
        <p:nvSpPr>
          <p:cNvPr id="3" name="Content Placeholder 2"/>
          <p:cNvSpPr>
            <a:spLocks noGrp="1"/>
          </p:cNvSpPr>
          <p:nvPr>
            <p:ph idx="1"/>
          </p:nvPr>
        </p:nvSpPr>
        <p:spPr/>
        <p:txBody>
          <a:bodyPr>
            <a:normAutofit lnSpcReduction="10000"/>
          </a:bodyPr>
          <a:lstStyle/>
          <a:p>
            <a:pPr lvl="0"/>
            <a:r>
              <a:rPr lang="en-US" sz="1400" dirty="0" smtClean="0"/>
              <a:t>Alcohol</a:t>
            </a:r>
          </a:p>
          <a:p>
            <a:pPr lvl="1"/>
            <a:r>
              <a:rPr lang="en-US" sz="1100" dirty="0" smtClean="0"/>
              <a:t>For the general driving population, as the blood alcohol content increases from zero, the risk of being involved in a crash starts to rise significantly at a blood alcohol content of 0.04 g/dl.</a:t>
            </a:r>
          </a:p>
          <a:p>
            <a:pPr lvl="1"/>
            <a:r>
              <a:rPr lang="en-US" sz="1100" dirty="0" smtClean="0"/>
              <a:t>Inexperienced young adults driving with a blood alcohol content of 0.05 g/dl have 2.5 times the risk of a crash compared with more experienced drivers.</a:t>
            </a:r>
          </a:p>
          <a:p>
            <a:pPr lvl="1"/>
            <a:r>
              <a:rPr lang="en-US" sz="1100" dirty="0" smtClean="0"/>
              <a:t>Drivers and motorcyclists with any blood alcohol content greater than zero are at higher risk of a crash than those whose blood alcohol content is zero.</a:t>
            </a:r>
          </a:p>
          <a:p>
            <a:pPr lvl="1"/>
            <a:r>
              <a:rPr lang="en-US" sz="1100" dirty="0" smtClean="0"/>
              <a:t>If a blood alcohol content limit is fixed at 0.10 g/dl, this will result in three times the risk of a crash than that at 0.05 g/dl, which is the most common limit in high-income countries. If the legal limit stands at 0.08 g/dl, there will still be twice the risk than at 0.05 g/dl.</a:t>
            </a:r>
          </a:p>
          <a:p>
            <a:pPr lvl="1"/>
            <a:r>
              <a:rPr lang="en-US" sz="1100" dirty="0" smtClean="0"/>
              <a:t>Alcohol consumption by drivers puts pedestrians and riders of motorized two-wheelers at </a:t>
            </a:r>
            <a:r>
              <a:rPr lang="en-US" sz="1100" dirty="0" smtClean="0"/>
              <a:t>risk.</a:t>
            </a:r>
          </a:p>
          <a:p>
            <a:r>
              <a:rPr lang="en-US" sz="1500" dirty="0" smtClean="0"/>
              <a:t>Medicinal </a:t>
            </a:r>
            <a:r>
              <a:rPr lang="en-US" sz="1500" dirty="0" smtClean="0"/>
              <a:t>and recreational </a:t>
            </a:r>
            <a:r>
              <a:rPr lang="en-US" sz="1500" dirty="0" smtClean="0"/>
              <a:t>drugs</a:t>
            </a:r>
          </a:p>
          <a:p>
            <a:r>
              <a:rPr lang="en-US" sz="1500" dirty="0" smtClean="0"/>
              <a:t>Driver fatigue</a:t>
            </a:r>
          </a:p>
          <a:p>
            <a:pPr lvl="1"/>
            <a:r>
              <a:rPr lang="en-US" sz="1100" dirty="0" smtClean="0"/>
              <a:t>Fatigue or sleepiness is associated with a range of factors. Some of these factors with relevance to road traffic are long-distance driving, sleep deprivation and the disruption of circadian rhythms. </a:t>
            </a:r>
          </a:p>
          <a:p>
            <a:pPr lvl="1"/>
            <a:r>
              <a:rPr lang="en-US" sz="1100" dirty="0" smtClean="0"/>
              <a:t>Three high risk groups have been identified:</a:t>
            </a:r>
          </a:p>
          <a:p>
            <a:pPr lvl="2"/>
            <a:r>
              <a:rPr lang="en-US" sz="1100" dirty="0" smtClean="0"/>
              <a:t>young people, particularly males, aged 16–29 years;</a:t>
            </a:r>
          </a:p>
          <a:p>
            <a:pPr lvl="2"/>
            <a:r>
              <a:rPr lang="en-US" sz="1100" dirty="0" smtClean="0"/>
              <a:t>shift workers whose sleep is disrupted by working at night or working long, irregular hours</a:t>
            </a:r>
          </a:p>
          <a:p>
            <a:pPr lvl="2"/>
            <a:r>
              <a:rPr lang="en-US" sz="1100" dirty="0" smtClean="0"/>
              <a:t>people with untreated sleep </a:t>
            </a:r>
            <a:r>
              <a:rPr lang="en-US" sz="1100" dirty="0" err="1" smtClean="0"/>
              <a:t>apnoea</a:t>
            </a:r>
            <a:r>
              <a:rPr lang="en-US" sz="1100" dirty="0" smtClean="0"/>
              <a:t> syndrome or narcolepsy.</a:t>
            </a:r>
          </a:p>
          <a:p>
            <a:pPr lvl="1"/>
            <a:r>
              <a:rPr lang="en-US" sz="1100" dirty="0" smtClean="0"/>
              <a:t>Factors that substantially increase the risk of a fatal crash </a:t>
            </a:r>
            <a:r>
              <a:rPr lang="en-US" sz="1500" dirty="0" smtClean="0"/>
              <a:t>or a crash with serious injuries are:</a:t>
            </a:r>
          </a:p>
          <a:p>
            <a:pPr lvl="2"/>
            <a:r>
              <a:rPr lang="en-US" sz="1100" dirty="0" smtClean="0"/>
              <a:t>driving while feeling sleepy;</a:t>
            </a:r>
          </a:p>
          <a:p>
            <a:pPr lvl="2"/>
            <a:r>
              <a:rPr lang="en-US" sz="1100" dirty="0" smtClean="0"/>
              <a:t>driving after five hours of sleep;</a:t>
            </a:r>
          </a:p>
          <a:p>
            <a:pPr lvl="2"/>
            <a:r>
              <a:rPr lang="en-US" sz="1100" dirty="0" smtClean="0"/>
              <a:t>driving between 02:00 and 05:00.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600" dirty="0" smtClean="0"/>
              <a:t>Risk factors influencing crash involvement</a:t>
            </a:r>
            <a:endParaRPr lang="en-US" sz="3600" dirty="0"/>
          </a:p>
        </p:txBody>
      </p:sp>
      <p:sp>
        <p:nvSpPr>
          <p:cNvPr id="3" name="Content Placeholder 2"/>
          <p:cNvSpPr>
            <a:spLocks noGrp="1"/>
          </p:cNvSpPr>
          <p:nvPr>
            <p:ph idx="1"/>
          </p:nvPr>
        </p:nvSpPr>
        <p:spPr>
          <a:xfrm>
            <a:off x="457200" y="1295400"/>
            <a:ext cx="8229600" cy="4830763"/>
          </a:xfrm>
        </p:spPr>
        <p:txBody>
          <a:bodyPr>
            <a:noAutofit/>
          </a:bodyPr>
          <a:lstStyle/>
          <a:p>
            <a:pPr lvl="0"/>
            <a:r>
              <a:rPr lang="en-US" sz="1600" dirty="0" smtClean="0"/>
              <a:t>Hand-held </a:t>
            </a:r>
            <a:r>
              <a:rPr lang="en-US" sz="1600" dirty="0" smtClean="0"/>
              <a:t>mobile telephones</a:t>
            </a:r>
          </a:p>
          <a:p>
            <a:pPr lvl="1"/>
            <a:r>
              <a:rPr lang="en-US" sz="1400" dirty="0" smtClean="0"/>
              <a:t>The use of hand-held mobile telephones can adversely affect driver behaviour – as regards physical tasks as well as perception and decision making. The process of </a:t>
            </a:r>
            <a:r>
              <a:rPr lang="en-US" sz="1400" dirty="0" err="1" smtClean="0"/>
              <a:t>dialling</a:t>
            </a:r>
            <a:r>
              <a:rPr lang="en-US" sz="1400" dirty="0" smtClean="0"/>
              <a:t> influences a driver’s ability to keep to the course on the road. Results of studies on distraction and mental load show that driver reaction times are increased by 0.5–1.5 seconds when talking into a mobile telephone. Studies have shown that driver performance is particularly affected in maintaining the correct lane position and the headway between two vehicles travelling one behind the other, in keeping to an appropriate speed, and in judging and accepting safe gaps in the traffic. There is some evidence from studies that drivers who use mobile telephones while driving face a risk of a crash four times higher than the risk for drivers who do not use mobile telephones.</a:t>
            </a:r>
          </a:p>
          <a:p>
            <a:pPr lvl="0"/>
            <a:r>
              <a:rPr lang="en-US" sz="1600" dirty="0" smtClean="0"/>
              <a:t>Inadequate visibility</a:t>
            </a:r>
          </a:p>
          <a:p>
            <a:pPr lvl="1"/>
            <a:r>
              <a:rPr lang="en-US" sz="1400" dirty="0" smtClean="0"/>
              <a:t>In low-income and middle-income countries, the phenomenon of pedestrians and vehicles not being properly visible is frequently a serious problem. In many places, there are fewer roads with adequate illumination and some may not be lit at all. In addition, it is more common for large numbers of bicycles and other vehicles to have no lights or reflectors and for road space to be shared by fast-moving and slow-moving road users.</a:t>
            </a:r>
          </a:p>
          <a:p>
            <a:pPr lvl="0"/>
            <a:r>
              <a:rPr lang="en-US" sz="1600" dirty="0" smtClean="0"/>
              <a:t>Being </a:t>
            </a:r>
            <a:r>
              <a:rPr lang="en-US" sz="1600" dirty="0" smtClean="0"/>
              <a:t>a vulnerable road user in urban and residential areas</a:t>
            </a:r>
          </a:p>
          <a:p>
            <a:pPr lvl="0"/>
            <a:r>
              <a:rPr lang="en-US" sz="1600" dirty="0" smtClean="0"/>
              <a:t>Travelling in darkness</a:t>
            </a:r>
          </a:p>
          <a:p>
            <a:pPr lvl="0"/>
            <a:r>
              <a:rPr lang="en-US" sz="1600" dirty="0" smtClean="0"/>
              <a:t>Poor road user eyesight</a:t>
            </a:r>
          </a:p>
          <a:p>
            <a:endParaRPr lang="en-US" sz="1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Risk factors influencing crash involvement</a:t>
            </a:r>
            <a:endParaRPr lang="en-US" sz="3600" dirty="0"/>
          </a:p>
        </p:txBody>
      </p:sp>
      <p:sp>
        <p:nvSpPr>
          <p:cNvPr id="3" name="Content Placeholder 2"/>
          <p:cNvSpPr>
            <a:spLocks noGrp="1"/>
          </p:cNvSpPr>
          <p:nvPr>
            <p:ph idx="1"/>
          </p:nvPr>
        </p:nvSpPr>
        <p:spPr/>
        <p:txBody>
          <a:bodyPr>
            <a:noAutofit/>
          </a:bodyPr>
          <a:lstStyle/>
          <a:p>
            <a:pPr lvl="0"/>
            <a:r>
              <a:rPr lang="en-US" sz="1600" dirty="0" smtClean="0"/>
              <a:t>Road-related factors</a:t>
            </a:r>
          </a:p>
          <a:p>
            <a:pPr lvl="1"/>
            <a:r>
              <a:rPr lang="en-US" sz="1400" dirty="0" smtClean="0"/>
              <a:t>Road crashes are not evenly distributed throughout the network. They may occur in clusters at single sites, along particular sections of road, or scattered across whole residential </a:t>
            </a:r>
            <a:r>
              <a:rPr lang="en-US" sz="1400" dirty="0" err="1" smtClean="0"/>
              <a:t>neighbourhoods</a:t>
            </a:r>
            <a:r>
              <a:rPr lang="en-US" sz="1400" dirty="0" smtClean="0"/>
              <a:t>, especially in areas of social deprivation. While road engineering can greatly help in reducing the frequency and severity of road traffic crashes, it can also contribute to crashes. The road network has an effect on crash risk because it determines how road users perceive their environment, and it provides instructions for road users, through signs and traffic controls, on what they should be doing. Many traffic management and road safety engineering measures work through their influence on human behaviour. Road engineering factors include those where a road defect directly triggers a crash, where some element of the road environment misleads a road user and thereby creates error, or where some feasible physical alteration to the road would have made the crash less likely. In the planning, design and maintenance of the road network, the following four particular elements affecting road safety have been identified:</a:t>
            </a:r>
          </a:p>
          <a:p>
            <a:pPr lvl="2"/>
            <a:r>
              <a:rPr lang="en-US" sz="1200" dirty="0" smtClean="0"/>
              <a:t> safety-awareness in the planning of new road networks;</a:t>
            </a:r>
          </a:p>
          <a:p>
            <a:pPr lvl="2"/>
            <a:r>
              <a:rPr lang="en-US" sz="1200" dirty="0" smtClean="0"/>
              <a:t> the incorporation of safety features in the design of new roads;</a:t>
            </a:r>
          </a:p>
          <a:p>
            <a:pPr lvl="2"/>
            <a:r>
              <a:rPr lang="en-US" sz="1200" dirty="0" smtClean="0"/>
              <a:t>safety improvements to existing roads;</a:t>
            </a:r>
          </a:p>
          <a:p>
            <a:pPr lvl="2"/>
            <a:r>
              <a:rPr lang="en-US" sz="1200" dirty="0" smtClean="0"/>
              <a:t>remedial action at high-risk crash sites.</a:t>
            </a:r>
          </a:p>
          <a:p>
            <a:pPr lvl="0"/>
            <a:r>
              <a:rPr lang="en-US" sz="1600" dirty="0" smtClean="0"/>
              <a:t>Vehicle-related risk factors such as braking, handling and maintenance Defects in road design, layout and maintenance which can also lead to unsafe road user </a:t>
            </a:r>
            <a:r>
              <a:rPr lang="en-US" sz="1600" dirty="0" smtClean="0"/>
              <a:t>behaviour</a:t>
            </a:r>
            <a:endParaRPr lang="en-US" sz="1600"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b="1" dirty="0" smtClean="0"/>
              <a:t>Risk factors influencing injury </a:t>
            </a:r>
            <a:r>
              <a:rPr lang="en-US" b="1" dirty="0" smtClean="0"/>
              <a:t>severity</a:t>
            </a:r>
            <a:endParaRPr lang="en-US" dirty="0"/>
          </a:p>
        </p:txBody>
      </p:sp>
      <p:sp>
        <p:nvSpPr>
          <p:cNvPr id="3" name="Content Placeholder 2"/>
          <p:cNvSpPr>
            <a:spLocks noGrp="1"/>
          </p:cNvSpPr>
          <p:nvPr>
            <p:ph idx="1"/>
          </p:nvPr>
        </p:nvSpPr>
        <p:spPr>
          <a:xfrm>
            <a:off x="457200" y="1143000"/>
            <a:ext cx="8229600" cy="5181600"/>
          </a:xfrm>
        </p:spPr>
        <p:txBody>
          <a:bodyPr>
            <a:noAutofit/>
          </a:bodyPr>
          <a:lstStyle/>
          <a:p>
            <a:pPr lvl="0"/>
            <a:r>
              <a:rPr lang="en-US" sz="1600" dirty="0" smtClean="0"/>
              <a:t>Lack of in-vehicle crash protection</a:t>
            </a:r>
          </a:p>
          <a:p>
            <a:pPr lvl="1"/>
            <a:r>
              <a:rPr lang="en-US" sz="1400" dirty="0" smtClean="0"/>
              <a:t>In </a:t>
            </a:r>
            <a:r>
              <a:rPr lang="en-US" sz="1400" dirty="0" smtClean="0"/>
              <a:t>low-income and middle-income countries, regulation of motor vehicle safety standards is not as systematic as in high-income countries. Many engineering advances to be found in vehicles available in high-income countries are not standard fittings in vehicles in low-income and middle-income countries. In addition, the majority of road casualties in low income and middle-income countries occur outside the car, affecting pedestrians, cyclists, motorized two-wheeled vehicle riders, or passengers in buses and </a:t>
            </a:r>
            <a:r>
              <a:rPr lang="en-US" sz="1400" dirty="0" smtClean="0"/>
              <a:t>trucks</a:t>
            </a:r>
            <a:endParaRPr lang="en-US" sz="1400" dirty="0" smtClean="0"/>
          </a:p>
          <a:p>
            <a:pPr lvl="1"/>
            <a:r>
              <a:rPr lang="en-US" sz="1400" dirty="0" smtClean="0"/>
              <a:t>The main injury risks for car occupants arise from the way vehicles interact with each other and with the roadside in frontal and side-impact crashes. In fatal and serious crashes, head, chest and abdominal injuries are predominant. Among injuries that cause disability, those to the legs and neck are important.</a:t>
            </a:r>
          </a:p>
          <a:p>
            <a:pPr lvl="0"/>
            <a:r>
              <a:rPr lang="en-US" sz="1600" dirty="0" smtClean="0"/>
              <a:t>Non-use of crash helmets by two-wheeled vehicle users .</a:t>
            </a:r>
          </a:p>
          <a:p>
            <a:pPr lvl="1"/>
            <a:r>
              <a:rPr lang="en-US" sz="1400" dirty="0" smtClean="0"/>
              <a:t>Non-helmeted users of motorized two-wheelers are three times more likely to sustain head injuries in a crash compared to those wearing helmets.</a:t>
            </a:r>
          </a:p>
          <a:p>
            <a:pPr lvl="1"/>
            <a:r>
              <a:rPr lang="en-US" sz="1400" dirty="0" smtClean="0"/>
              <a:t>Helmet-wearing rates vary from slightly over zero in some low-income countries to almost 100% in places where laws on helmet use are effectively enforced. </a:t>
            </a:r>
          </a:p>
          <a:p>
            <a:pPr lvl="1"/>
            <a:r>
              <a:rPr lang="en-US" sz="1400" dirty="0" smtClean="0"/>
              <a:t> Although helmets have generally been widely worn in most high-income countries, there is evidence of a decline in usage in some countries.</a:t>
            </a:r>
          </a:p>
          <a:p>
            <a:pPr lvl="1"/>
            <a:r>
              <a:rPr lang="en-US" sz="1400" dirty="0" smtClean="0"/>
              <a:t>More than half of adult riders of motorized two-wheelers in some low-income countries do not wear their helmets properly secured.</a:t>
            </a:r>
          </a:p>
          <a:p>
            <a:pPr lvl="1"/>
            <a:r>
              <a:rPr lang="en-US" sz="1400" dirty="0" smtClean="0"/>
              <a:t>Child passengers rarely wear helmets, or wear adult helmets that do not adequately protect them</a:t>
            </a:r>
            <a:r>
              <a:rPr lang="en-US" sz="1400" dirty="0" smtClean="0"/>
              <a:t>.</a:t>
            </a:r>
            <a:endParaRPr lang="en-US" sz="1400" dirty="0" smtClean="0"/>
          </a:p>
          <a:p>
            <a:pPr lvl="0">
              <a:buNone/>
            </a:pPr>
            <a:endParaRPr lang="en-US" sz="16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Risk factors influencing injury severity</a:t>
            </a:r>
            <a:endParaRPr lang="en-US" dirty="0"/>
          </a:p>
        </p:txBody>
      </p:sp>
      <p:sp>
        <p:nvSpPr>
          <p:cNvPr id="3" name="Content Placeholder 2"/>
          <p:cNvSpPr>
            <a:spLocks noGrp="1"/>
          </p:cNvSpPr>
          <p:nvPr>
            <p:ph idx="1"/>
          </p:nvPr>
        </p:nvSpPr>
        <p:spPr>
          <a:xfrm>
            <a:off x="457200" y="1600200"/>
            <a:ext cx="8229600" cy="4648200"/>
          </a:xfrm>
        </p:spPr>
        <p:txBody>
          <a:bodyPr>
            <a:normAutofit fontScale="62500" lnSpcReduction="20000"/>
          </a:bodyPr>
          <a:lstStyle/>
          <a:p>
            <a:pPr lvl="0"/>
            <a:r>
              <a:rPr lang="en-US" dirty="0" smtClean="0"/>
              <a:t>Non-use of seat-belts and child restraints in motor vehicles</a:t>
            </a:r>
          </a:p>
          <a:p>
            <a:pPr lvl="1"/>
            <a:r>
              <a:rPr lang="en-US" dirty="0" smtClean="0"/>
              <a:t>most </a:t>
            </a:r>
            <a:r>
              <a:rPr lang="en-US" dirty="0" smtClean="0"/>
              <a:t>serious injuries occurring in frontal impacts to occupants unrestrained by seatbelts are to the head.</a:t>
            </a:r>
          </a:p>
          <a:p>
            <a:pPr lvl="1"/>
            <a:r>
              <a:rPr lang="en-US" dirty="0" smtClean="0"/>
              <a:t>Correctly used seat belt reduce the death in a crash by approximately 60%</a:t>
            </a:r>
          </a:p>
          <a:p>
            <a:pPr lvl="1"/>
            <a:r>
              <a:rPr lang="en-US" dirty="0" smtClean="0"/>
              <a:t>The use of child restraints can reduce infant death in car crashes by 71% and toddler deaths by 54%.</a:t>
            </a:r>
          </a:p>
          <a:p>
            <a:pPr lvl="0"/>
            <a:r>
              <a:rPr lang="en-US" dirty="0" smtClean="0"/>
              <a:t>Roadside objects not crash protective</a:t>
            </a:r>
          </a:p>
          <a:p>
            <a:pPr lvl="1"/>
            <a:r>
              <a:rPr lang="en-US" dirty="0" smtClean="0"/>
              <a:t>Impacts between vehicles leaving the road and solid roadside objects such as trees, poles and road signs are a major road safety problem worldwide. </a:t>
            </a:r>
            <a:endParaRPr lang="en-US" dirty="0" smtClean="0"/>
          </a:p>
          <a:p>
            <a:pPr lvl="1"/>
            <a:r>
              <a:rPr lang="en-US" dirty="0" smtClean="0"/>
              <a:t>single-vehicle </a:t>
            </a:r>
            <a:r>
              <a:rPr lang="en-US" dirty="0" smtClean="0"/>
              <a:t>crashes and frequently involve young drivers, excess or inappropriate speed, the use of alcohol or driver fatigue. </a:t>
            </a:r>
            <a:endParaRPr lang="en-US" dirty="0" smtClean="0"/>
          </a:p>
          <a:p>
            <a:pPr lvl="1"/>
            <a:r>
              <a:rPr lang="en-US" dirty="0" smtClean="0"/>
              <a:t>Another </a:t>
            </a:r>
            <a:r>
              <a:rPr lang="en-US" dirty="0" smtClean="0"/>
              <a:t>problem related to impacts with objects off the road is the occurrence of crashes caused by restricted visibility, resulting from the poor </a:t>
            </a:r>
            <a:r>
              <a:rPr lang="en-US" dirty="0" err="1" smtClean="0"/>
              <a:t>siting</a:t>
            </a:r>
            <a:r>
              <a:rPr lang="en-US" dirty="0" smtClean="0"/>
              <a:t> of these objects.</a:t>
            </a:r>
          </a:p>
          <a:p>
            <a:pPr lvl="0"/>
            <a:r>
              <a:rPr lang="en-US" dirty="0" smtClean="0"/>
              <a:t>Human tolerance factors</a:t>
            </a:r>
          </a:p>
          <a:p>
            <a:pPr lvl="0"/>
            <a:r>
              <a:rPr lang="en-US" dirty="0" smtClean="0"/>
              <a:t>Inappropriate or excessive speed</a:t>
            </a:r>
          </a:p>
          <a:p>
            <a:r>
              <a:rPr lang="en-US" dirty="0" smtClean="0"/>
              <a:t>Presence of alcohol and other drugs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792162"/>
          </a:xfrm>
        </p:spPr>
        <p:txBody>
          <a:bodyPr>
            <a:noAutofit/>
          </a:bodyPr>
          <a:lstStyle/>
          <a:p>
            <a:r>
              <a:rPr lang="en-US" sz="3200" dirty="0" smtClean="0"/>
              <a:t>Risk factors influencing post-crash injury outcome</a:t>
            </a:r>
            <a:endParaRPr lang="en-US" sz="3200" dirty="0"/>
          </a:p>
        </p:txBody>
      </p:sp>
      <p:sp>
        <p:nvSpPr>
          <p:cNvPr id="3" name="Content Placeholder 2"/>
          <p:cNvSpPr>
            <a:spLocks noGrp="1"/>
          </p:cNvSpPr>
          <p:nvPr>
            <p:ph idx="1"/>
          </p:nvPr>
        </p:nvSpPr>
        <p:spPr>
          <a:xfrm>
            <a:off x="457200" y="1219200"/>
            <a:ext cx="8229600" cy="4906963"/>
          </a:xfrm>
        </p:spPr>
        <p:txBody>
          <a:bodyPr>
            <a:normAutofit fontScale="85000" lnSpcReduction="10000"/>
          </a:bodyPr>
          <a:lstStyle/>
          <a:p>
            <a:pPr lvl="0"/>
            <a:r>
              <a:rPr lang="en-US" dirty="0" smtClean="0"/>
              <a:t>Pre-hospital factors</a:t>
            </a:r>
          </a:p>
          <a:p>
            <a:pPr lvl="1"/>
            <a:r>
              <a:rPr lang="en-US" dirty="0" smtClean="0"/>
              <a:t>Delay in detecting crash </a:t>
            </a:r>
          </a:p>
          <a:p>
            <a:pPr lvl="1"/>
            <a:r>
              <a:rPr lang="en-US" dirty="0" smtClean="0"/>
              <a:t>Presence of fire resulting from collision</a:t>
            </a:r>
          </a:p>
          <a:p>
            <a:pPr lvl="1"/>
            <a:r>
              <a:rPr lang="en-US" dirty="0" smtClean="0"/>
              <a:t>Leakage of hazardous materials</a:t>
            </a:r>
          </a:p>
          <a:p>
            <a:pPr lvl="1"/>
            <a:r>
              <a:rPr lang="en-US" dirty="0" smtClean="0"/>
              <a:t>Presence of alcohol and other drugs</a:t>
            </a:r>
          </a:p>
          <a:p>
            <a:pPr lvl="1"/>
            <a:r>
              <a:rPr lang="en-US" dirty="0" smtClean="0"/>
              <a:t>Difficulty rescuing and extracting people from vehicles</a:t>
            </a:r>
          </a:p>
          <a:p>
            <a:pPr lvl="1"/>
            <a:r>
              <a:rPr lang="en-US" dirty="0" smtClean="0"/>
              <a:t>Difficulty evacuating people from buses and coaches involved in crash</a:t>
            </a:r>
          </a:p>
          <a:p>
            <a:pPr lvl="0"/>
            <a:r>
              <a:rPr lang="en-US" dirty="0" smtClean="0"/>
              <a:t>Hospital care factors</a:t>
            </a:r>
          </a:p>
          <a:p>
            <a:pPr lvl="1"/>
            <a:r>
              <a:rPr lang="en-US" dirty="0" smtClean="0"/>
              <a:t>Lack of appropriate care in the hospital emergency rooms</a:t>
            </a:r>
          </a:p>
          <a:p>
            <a:pPr lvl="1"/>
            <a:r>
              <a:rPr lang="en-US" dirty="0" smtClean="0"/>
              <a:t>Lack of trained expertise in trauma care</a:t>
            </a:r>
          </a:p>
          <a:p>
            <a:pPr lvl="1"/>
            <a:r>
              <a:rPr lang="en-US" dirty="0" smtClean="0"/>
              <a:t>Lack of equipment</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Managing exposure to risk through transport and land-use </a:t>
            </a:r>
            <a:r>
              <a:rPr lang="en-US" sz="3200" dirty="0" smtClean="0"/>
              <a:t>policies</a:t>
            </a:r>
            <a:endParaRPr lang="en-US" sz="6000" dirty="0"/>
          </a:p>
        </p:txBody>
      </p:sp>
      <p:sp>
        <p:nvSpPr>
          <p:cNvPr id="3" name="Content Placeholder 2"/>
          <p:cNvSpPr>
            <a:spLocks noGrp="1"/>
          </p:cNvSpPr>
          <p:nvPr>
            <p:ph idx="1"/>
          </p:nvPr>
        </p:nvSpPr>
        <p:spPr/>
        <p:txBody>
          <a:bodyPr>
            <a:normAutofit fontScale="77500" lnSpcReduction="20000"/>
          </a:bodyPr>
          <a:lstStyle/>
          <a:p>
            <a:pPr lvl="0"/>
            <a:r>
              <a:rPr lang="en-US" dirty="0" smtClean="0"/>
              <a:t>Reducing </a:t>
            </a:r>
            <a:r>
              <a:rPr lang="en-US" dirty="0" smtClean="0"/>
              <a:t>motor vehicle traffic</a:t>
            </a:r>
          </a:p>
          <a:p>
            <a:pPr lvl="1"/>
            <a:r>
              <a:rPr lang="en-US" dirty="0" smtClean="0"/>
              <a:t>Efficient land use</a:t>
            </a:r>
          </a:p>
          <a:p>
            <a:pPr lvl="1"/>
            <a:r>
              <a:rPr lang="en-US" dirty="0" smtClean="0"/>
              <a:t>Safety impact assessments of transport and land-use plans</a:t>
            </a:r>
          </a:p>
          <a:p>
            <a:pPr lvl="1"/>
            <a:r>
              <a:rPr lang="en-US" dirty="0" smtClean="0"/>
              <a:t>Providing shorter, safer routes</a:t>
            </a:r>
          </a:p>
          <a:p>
            <a:pPr lvl="1"/>
            <a:r>
              <a:rPr lang="en-US" dirty="0" smtClean="0"/>
              <a:t>Trip reduction measures</a:t>
            </a:r>
          </a:p>
          <a:p>
            <a:pPr lvl="0"/>
            <a:r>
              <a:rPr lang="en-US" dirty="0" smtClean="0"/>
              <a:t>Encouraging use of safer modes of travel</a:t>
            </a:r>
          </a:p>
          <a:p>
            <a:pPr lvl="0"/>
            <a:r>
              <a:rPr lang="en-US" dirty="0" smtClean="0"/>
              <a:t>Minimizing exposure to high-risk scenarios</a:t>
            </a:r>
          </a:p>
          <a:p>
            <a:pPr lvl="1"/>
            <a:r>
              <a:rPr lang="en-US" dirty="0" smtClean="0"/>
              <a:t>Restricting access to different parts of the road network</a:t>
            </a:r>
          </a:p>
          <a:p>
            <a:pPr lvl="1"/>
            <a:r>
              <a:rPr lang="en-US" dirty="0" smtClean="0"/>
              <a:t>Giving priority in the road network to higher occupancy vehicles</a:t>
            </a:r>
          </a:p>
          <a:p>
            <a:pPr lvl="1"/>
            <a:r>
              <a:rPr lang="en-US" dirty="0" smtClean="0"/>
              <a:t>Restrictions on speed and engine performance of motorized two-wheelers</a:t>
            </a:r>
          </a:p>
          <a:p>
            <a:pPr lvl="1"/>
            <a:r>
              <a:rPr lang="en-US" dirty="0" smtClean="0"/>
              <a:t>Increasing the legal age for use of motorized two-wheelers</a:t>
            </a:r>
          </a:p>
          <a:p>
            <a:r>
              <a:rPr lang="en-US" dirty="0" smtClean="0"/>
              <a:t>Graduated driver licensing systems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100" dirty="0" smtClean="0"/>
              <a:t>Shaping the road network for road injury </a:t>
            </a:r>
            <a:r>
              <a:rPr lang="en-US" sz="3100" dirty="0" smtClean="0"/>
              <a:t>prevention</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smtClean="0"/>
              <a:t>Safety-awareness </a:t>
            </a:r>
            <a:r>
              <a:rPr lang="en-US" dirty="0" smtClean="0"/>
              <a:t>in planning road networks</a:t>
            </a:r>
          </a:p>
          <a:p>
            <a:pPr lvl="1"/>
            <a:r>
              <a:rPr lang="en-US" dirty="0" smtClean="0"/>
              <a:t>Classifying roads and setting speed limits by their function</a:t>
            </a:r>
          </a:p>
          <a:p>
            <a:pPr lvl="0"/>
            <a:r>
              <a:rPr lang="en-US" dirty="0" smtClean="0"/>
              <a:t>Incorporating safety features into road design</a:t>
            </a:r>
          </a:p>
          <a:p>
            <a:pPr lvl="1"/>
            <a:r>
              <a:rPr lang="en-US" dirty="0" smtClean="0"/>
              <a:t>Higher-speed roads</a:t>
            </a:r>
          </a:p>
          <a:p>
            <a:pPr lvl="1"/>
            <a:r>
              <a:rPr lang="en-US" dirty="0" smtClean="0"/>
              <a:t>Single-lane carriageways</a:t>
            </a:r>
          </a:p>
          <a:p>
            <a:pPr lvl="1"/>
            <a:r>
              <a:rPr lang="en-US" dirty="0" smtClean="0"/>
              <a:t>Residential access roads</a:t>
            </a:r>
          </a:p>
          <a:p>
            <a:pPr lvl="1"/>
            <a:r>
              <a:rPr lang="en-US" dirty="0" smtClean="0"/>
              <a:t>Area-wide urban safety management</a:t>
            </a:r>
          </a:p>
          <a:p>
            <a:pPr lvl="1"/>
            <a:r>
              <a:rPr lang="en-US" dirty="0" smtClean="0"/>
              <a:t>Safer routes for pedestrians and cyclists.</a:t>
            </a:r>
          </a:p>
          <a:p>
            <a:pPr lvl="2"/>
            <a:r>
              <a:rPr lang="en-US" dirty="0" smtClean="0"/>
              <a:t>Traffic-calming measures</a:t>
            </a:r>
          </a:p>
          <a:p>
            <a:pPr lvl="1"/>
            <a:r>
              <a:rPr lang="en-US" dirty="0" smtClean="0"/>
              <a:t>Safety audits</a:t>
            </a:r>
          </a:p>
          <a:p>
            <a:pPr lvl="1"/>
            <a:r>
              <a:rPr lang="en-US" dirty="0" smtClean="0"/>
              <a:t>Crash-protective roadsides</a:t>
            </a:r>
          </a:p>
          <a:p>
            <a:pPr lvl="1"/>
            <a:r>
              <a:rPr lang="en-US" dirty="0" smtClean="0"/>
              <a:t>Crash cushions</a:t>
            </a:r>
          </a:p>
          <a:p>
            <a:pPr lvl="0"/>
            <a:r>
              <a:rPr lang="en-US" dirty="0" smtClean="0"/>
              <a:t>Remedial action at high-risk crash sites</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100" dirty="0" smtClean="0"/>
              <a:t>Providing visible, crash-protective, “smart” </a:t>
            </a:r>
            <a:r>
              <a:rPr lang="en-US" sz="3100" dirty="0" smtClean="0"/>
              <a:t>vehicles</a:t>
            </a:r>
            <a:endParaRPr lang="en-US" dirty="0"/>
          </a:p>
        </p:txBody>
      </p:sp>
      <p:sp>
        <p:nvSpPr>
          <p:cNvPr id="3" name="Content Placeholder 2"/>
          <p:cNvSpPr>
            <a:spLocks noGrp="1"/>
          </p:cNvSpPr>
          <p:nvPr>
            <p:ph idx="1"/>
          </p:nvPr>
        </p:nvSpPr>
        <p:spPr/>
        <p:txBody>
          <a:bodyPr>
            <a:normAutofit fontScale="47500" lnSpcReduction="20000"/>
          </a:bodyPr>
          <a:lstStyle/>
          <a:p>
            <a:pPr lvl="0"/>
            <a:r>
              <a:rPr lang="en-US" dirty="0" smtClean="0"/>
              <a:t>Improving </a:t>
            </a:r>
            <a:r>
              <a:rPr lang="en-US" dirty="0" smtClean="0"/>
              <a:t>the visibility of vehicles</a:t>
            </a:r>
          </a:p>
          <a:p>
            <a:pPr lvl="1"/>
            <a:r>
              <a:rPr lang="en-US" dirty="0" smtClean="0"/>
              <a:t>Daytime running lights for cars</a:t>
            </a:r>
          </a:p>
          <a:p>
            <a:pPr lvl="1"/>
            <a:r>
              <a:rPr lang="en-US" dirty="0" smtClean="0"/>
              <a:t>High-mounted stop lamps in cars</a:t>
            </a:r>
          </a:p>
          <a:p>
            <a:pPr lvl="1"/>
            <a:r>
              <a:rPr lang="en-US" dirty="0" smtClean="0"/>
              <a:t>Daytime running lights for motorized two-wheelers</a:t>
            </a:r>
          </a:p>
          <a:p>
            <a:pPr lvl="1"/>
            <a:r>
              <a:rPr lang="en-US" dirty="0" smtClean="0"/>
              <a:t>Improving the visibility of non-motorized vehicles</a:t>
            </a:r>
          </a:p>
          <a:p>
            <a:pPr lvl="0"/>
            <a:r>
              <a:rPr lang="en-US" dirty="0" smtClean="0"/>
              <a:t>Crash-protective vehicle design</a:t>
            </a:r>
          </a:p>
          <a:p>
            <a:pPr lvl="1"/>
            <a:r>
              <a:rPr lang="en-US" dirty="0" smtClean="0"/>
              <a:t>Safer car fronts to protect pedestrians and cyclists</a:t>
            </a:r>
          </a:p>
          <a:p>
            <a:pPr lvl="1"/>
            <a:r>
              <a:rPr lang="en-US" dirty="0" smtClean="0"/>
              <a:t>Safer bus and truck fronts</a:t>
            </a:r>
          </a:p>
          <a:p>
            <a:pPr lvl="1"/>
            <a:r>
              <a:rPr lang="en-US" dirty="0" smtClean="0"/>
              <a:t>Car occupant protection</a:t>
            </a:r>
          </a:p>
          <a:p>
            <a:pPr lvl="2"/>
            <a:r>
              <a:rPr lang="en-US" dirty="0" smtClean="0"/>
              <a:t>Frontal and side impact protection</a:t>
            </a:r>
          </a:p>
          <a:p>
            <a:pPr lvl="2"/>
            <a:r>
              <a:rPr lang="en-US" dirty="0" smtClean="0"/>
              <a:t>Occupant restraints</a:t>
            </a:r>
          </a:p>
          <a:p>
            <a:pPr lvl="2"/>
            <a:r>
              <a:rPr lang="en-US" dirty="0" smtClean="0"/>
              <a:t>Protection against roadside objects</a:t>
            </a:r>
          </a:p>
          <a:p>
            <a:pPr lvl="1"/>
            <a:r>
              <a:rPr lang="en-US" dirty="0" smtClean="0"/>
              <a:t>Vehicle-to-vehicle compatibility</a:t>
            </a:r>
          </a:p>
          <a:p>
            <a:pPr lvl="1"/>
            <a:r>
              <a:rPr lang="en-US" dirty="0" smtClean="0"/>
              <a:t>Front, rear and side under-run guards on trucks</a:t>
            </a:r>
          </a:p>
          <a:p>
            <a:pPr lvl="1"/>
            <a:r>
              <a:rPr lang="en-US" dirty="0" smtClean="0"/>
              <a:t>Design of non-motorized vehicles</a:t>
            </a:r>
          </a:p>
          <a:p>
            <a:pPr lvl="0"/>
            <a:r>
              <a:rPr lang="en-US" dirty="0" smtClean="0"/>
              <a:t>“Intelligent” vehicles</a:t>
            </a:r>
          </a:p>
          <a:p>
            <a:pPr lvl="1"/>
            <a:r>
              <a:rPr lang="en-US" dirty="0" smtClean="0"/>
              <a:t>“Smart”, audible seat-belt reminders</a:t>
            </a:r>
          </a:p>
          <a:p>
            <a:pPr lvl="1"/>
            <a:r>
              <a:rPr lang="en-US" dirty="0" smtClean="0"/>
              <a:t>Speed adaptation</a:t>
            </a:r>
          </a:p>
          <a:p>
            <a:pPr lvl="1"/>
            <a:r>
              <a:rPr lang="en-US" dirty="0" smtClean="0"/>
              <a:t>Alcohol interlocks</a:t>
            </a:r>
          </a:p>
          <a:p>
            <a:pPr lvl="1"/>
            <a:r>
              <a:rPr lang="en-US" dirty="0" smtClean="0"/>
              <a:t>On-board electronic stability </a:t>
            </a:r>
            <a:r>
              <a:rPr lang="en-US" dirty="0" err="1" smtClean="0"/>
              <a:t>programmes</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Introduction</a:t>
            </a:r>
            <a:endParaRPr lang="en-US" dirty="0"/>
          </a:p>
        </p:txBody>
      </p:sp>
      <p:pic>
        <p:nvPicPr>
          <p:cNvPr id="1026" name="Picture 2"/>
          <p:cNvPicPr>
            <a:picLocks noGrp="1" noChangeAspect="1" noChangeArrowheads="1"/>
          </p:cNvPicPr>
          <p:nvPr>
            <p:ph idx="1"/>
          </p:nvPr>
        </p:nvPicPr>
        <p:blipFill>
          <a:blip r:embed="rId2"/>
          <a:srcRect l="9625" t="15153" r="3165" b="19186"/>
          <a:stretch>
            <a:fillRect/>
          </a:stretch>
        </p:blipFill>
        <p:spPr bwMode="auto">
          <a:xfrm>
            <a:off x="685800" y="1524000"/>
            <a:ext cx="7467600" cy="4648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792162"/>
          </a:xfrm>
        </p:spPr>
        <p:txBody>
          <a:bodyPr>
            <a:normAutofit/>
          </a:bodyPr>
          <a:lstStyle/>
          <a:p>
            <a:r>
              <a:rPr lang="en-US" sz="2400" b="1" dirty="0" smtClean="0"/>
              <a:t>Setting and securing compliance with key road safety </a:t>
            </a:r>
            <a:r>
              <a:rPr lang="en-US" sz="2400" b="1" dirty="0" smtClean="0"/>
              <a:t>rules</a:t>
            </a:r>
            <a:endParaRPr lang="en-US" sz="4000" b="1" dirty="0"/>
          </a:p>
        </p:txBody>
      </p:sp>
      <p:sp>
        <p:nvSpPr>
          <p:cNvPr id="3" name="Content Placeholder 2"/>
          <p:cNvSpPr>
            <a:spLocks noGrp="1"/>
          </p:cNvSpPr>
          <p:nvPr>
            <p:ph idx="1"/>
          </p:nvPr>
        </p:nvSpPr>
        <p:spPr/>
        <p:txBody>
          <a:bodyPr>
            <a:normAutofit fontScale="62500" lnSpcReduction="20000"/>
          </a:bodyPr>
          <a:lstStyle/>
          <a:p>
            <a:pPr lvl="0"/>
            <a:r>
              <a:rPr lang="en-US" dirty="0" smtClean="0"/>
              <a:t>Setting </a:t>
            </a:r>
            <a:r>
              <a:rPr lang="en-US" dirty="0" smtClean="0"/>
              <a:t>and enforcing speed limits</a:t>
            </a:r>
          </a:p>
          <a:p>
            <a:pPr lvl="1"/>
            <a:r>
              <a:rPr lang="en-US" dirty="0" smtClean="0"/>
              <a:t>Speed enforcement on rural roads</a:t>
            </a:r>
          </a:p>
          <a:p>
            <a:pPr lvl="1"/>
            <a:r>
              <a:rPr lang="en-US" dirty="0" smtClean="0"/>
              <a:t>Speed cameras</a:t>
            </a:r>
          </a:p>
          <a:p>
            <a:pPr lvl="1"/>
            <a:r>
              <a:rPr lang="en-US" dirty="0" smtClean="0"/>
              <a:t>Speed limiters in heavy goods and public transport vehicles</a:t>
            </a:r>
          </a:p>
          <a:p>
            <a:pPr lvl="0"/>
            <a:r>
              <a:rPr lang="en-US" dirty="0" smtClean="0"/>
              <a:t>Setting and enforcing alcohol impairment laws</a:t>
            </a:r>
          </a:p>
          <a:p>
            <a:pPr lvl="1"/>
            <a:r>
              <a:rPr lang="en-US" dirty="0" smtClean="0"/>
              <a:t>Blood alcohol concentration limits</a:t>
            </a:r>
          </a:p>
          <a:p>
            <a:pPr lvl="1"/>
            <a:r>
              <a:rPr lang="en-US" dirty="0" smtClean="0"/>
              <a:t>Blood alcohol concentration limits for the general driving population</a:t>
            </a:r>
          </a:p>
          <a:p>
            <a:pPr lvl="1"/>
            <a:r>
              <a:rPr lang="en-US" dirty="0" smtClean="0"/>
              <a:t>Lower blood alcohol concentration limits for young or inexperienced drivers</a:t>
            </a:r>
          </a:p>
          <a:p>
            <a:pPr lvl="1"/>
            <a:r>
              <a:rPr lang="en-US" dirty="0" smtClean="0"/>
              <a:t>Minimum drinking-age laws</a:t>
            </a:r>
          </a:p>
          <a:p>
            <a:pPr lvl="1"/>
            <a:r>
              <a:rPr lang="en-US" dirty="0" smtClean="0"/>
              <a:t>Deterring excess alcohol offenders</a:t>
            </a:r>
          </a:p>
          <a:p>
            <a:pPr lvl="1"/>
            <a:r>
              <a:rPr lang="en-US" dirty="0" smtClean="0"/>
              <a:t>Random breath testing and sobriety checkpoints</a:t>
            </a:r>
          </a:p>
          <a:p>
            <a:pPr lvl="1"/>
            <a:r>
              <a:rPr lang="en-US" dirty="0" smtClean="0"/>
              <a:t>Mass media campaigns</a:t>
            </a:r>
          </a:p>
          <a:p>
            <a:pPr lvl="1"/>
            <a:r>
              <a:rPr lang="en-US" dirty="0" smtClean="0"/>
              <a:t>Penalties for excess alcohol offenders</a:t>
            </a:r>
          </a:p>
          <a:p>
            <a:pPr lvl="1"/>
            <a:r>
              <a:rPr lang="en-US" dirty="0" smtClean="0"/>
              <a:t>Interventions for high-risk offenders</a:t>
            </a:r>
          </a:p>
          <a:p>
            <a:pPr lvl="0"/>
            <a:r>
              <a:rPr lang="en-US" dirty="0" smtClean="0"/>
              <a:t>Medicinal and recreational </a:t>
            </a:r>
            <a:r>
              <a:rPr lang="en-US" dirty="0" smtClean="0"/>
              <a:t>drugs</a:t>
            </a:r>
            <a:endParaRPr lang="en-US"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smtClean="0"/>
              <a:t>Setting and securing compliance with key road safety rules</a:t>
            </a:r>
            <a:endParaRPr lang="en-US" sz="3200" dirty="0"/>
          </a:p>
        </p:txBody>
      </p:sp>
      <p:sp>
        <p:nvSpPr>
          <p:cNvPr id="3" name="Content Placeholder 2"/>
          <p:cNvSpPr>
            <a:spLocks noGrp="1"/>
          </p:cNvSpPr>
          <p:nvPr>
            <p:ph idx="1"/>
          </p:nvPr>
        </p:nvSpPr>
        <p:spPr>
          <a:xfrm>
            <a:off x="457200" y="2057400"/>
            <a:ext cx="8229600" cy="4191000"/>
          </a:xfrm>
        </p:spPr>
        <p:txBody>
          <a:bodyPr>
            <a:normAutofit fontScale="77500" lnSpcReduction="20000"/>
          </a:bodyPr>
          <a:lstStyle/>
          <a:p>
            <a:pPr lvl="0"/>
            <a:r>
              <a:rPr lang="en-US" dirty="0" smtClean="0"/>
              <a:t>Drivers’ hours of work in commercial and public transport</a:t>
            </a:r>
          </a:p>
          <a:p>
            <a:pPr lvl="0"/>
            <a:r>
              <a:rPr lang="en-US" dirty="0" smtClean="0"/>
              <a:t>Cameras at traffic lights</a:t>
            </a:r>
          </a:p>
          <a:p>
            <a:pPr lvl="0"/>
            <a:r>
              <a:rPr lang="en-US" dirty="0" smtClean="0"/>
              <a:t>Setting and enforcing seat-belt and child restraint use</a:t>
            </a:r>
          </a:p>
          <a:p>
            <a:pPr lvl="0"/>
            <a:r>
              <a:rPr lang="en-US" dirty="0" smtClean="0"/>
              <a:t>Enforcement </a:t>
            </a:r>
            <a:r>
              <a:rPr lang="en-US" dirty="0" smtClean="0"/>
              <a:t>and publicity	</a:t>
            </a:r>
          </a:p>
          <a:p>
            <a:pPr lvl="0"/>
            <a:r>
              <a:rPr lang="en-US" dirty="0" smtClean="0"/>
              <a:t>Mandatory </a:t>
            </a:r>
            <a:r>
              <a:rPr lang="en-US" dirty="0" smtClean="0"/>
              <a:t>child restraint laws</a:t>
            </a:r>
          </a:p>
          <a:p>
            <a:pPr lvl="1"/>
            <a:r>
              <a:rPr lang="en-US" dirty="0" smtClean="0"/>
              <a:t>Child restraint loan </a:t>
            </a:r>
            <a:r>
              <a:rPr lang="en-US" dirty="0" err="1" smtClean="0"/>
              <a:t>programmes</a:t>
            </a:r>
            <a:endParaRPr lang="en-US" dirty="0" smtClean="0"/>
          </a:p>
          <a:p>
            <a:pPr lvl="0"/>
            <a:r>
              <a:rPr lang="en-US" dirty="0" smtClean="0"/>
              <a:t>Setting and enforcing mandatory crash helmet use</a:t>
            </a:r>
          </a:p>
          <a:p>
            <a:pPr lvl="1"/>
            <a:r>
              <a:rPr lang="en-US" dirty="0" smtClean="0"/>
              <a:t>Bicycle helmets</a:t>
            </a:r>
          </a:p>
          <a:p>
            <a:pPr lvl="1"/>
            <a:r>
              <a:rPr lang="en-US" dirty="0" smtClean="0"/>
              <a:t>Motorcycle helmets</a:t>
            </a:r>
          </a:p>
          <a:p>
            <a:pPr lvl="1"/>
            <a:r>
              <a:rPr lang="en-US" dirty="0" smtClean="0"/>
              <a:t>Mandatory laws on helmet wearing</a:t>
            </a:r>
          </a:p>
          <a:p>
            <a:r>
              <a:rPr lang="en-US" dirty="0" smtClean="0"/>
              <a:t>The role of education, information and </a:t>
            </a:r>
            <a:r>
              <a:rPr lang="en-US" dirty="0" smtClean="0"/>
              <a:t>publicity</a:t>
            </a:r>
            <a:endParaRPr 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Delivering post-crash </a:t>
            </a:r>
            <a:r>
              <a:rPr lang="en-US" dirty="0" smtClean="0"/>
              <a:t>care</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Chain </a:t>
            </a:r>
            <a:r>
              <a:rPr lang="en-US" dirty="0" smtClean="0"/>
              <a:t>of help for patients injured in road crashes</a:t>
            </a:r>
          </a:p>
          <a:p>
            <a:pPr lvl="0"/>
            <a:r>
              <a:rPr lang="en-US" dirty="0" smtClean="0"/>
              <a:t>Pre-hospital care</a:t>
            </a:r>
          </a:p>
          <a:p>
            <a:pPr lvl="1"/>
            <a:r>
              <a:rPr lang="en-US" dirty="0" smtClean="0"/>
              <a:t>Role of lay bystanders</a:t>
            </a:r>
          </a:p>
          <a:p>
            <a:pPr lvl="1"/>
            <a:r>
              <a:rPr lang="en-US" dirty="0" smtClean="0"/>
              <a:t>Access to the emergency medical system</a:t>
            </a:r>
          </a:p>
          <a:p>
            <a:pPr lvl="0"/>
            <a:r>
              <a:rPr lang="en-US" dirty="0" smtClean="0"/>
              <a:t>The hospital setting</a:t>
            </a:r>
          </a:p>
          <a:p>
            <a:pPr lvl="1"/>
            <a:r>
              <a:rPr lang="en-US" dirty="0" smtClean="0"/>
              <a:t>Human resources</a:t>
            </a:r>
          </a:p>
          <a:p>
            <a:pPr lvl="1"/>
            <a:r>
              <a:rPr lang="en-US" dirty="0" smtClean="0"/>
              <a:t>Physical resources</a:t>
            </a:r>
          </a:p>
          <a:p>
            <a:pPr lvl="1"/>
            <a:r>
              <a:rPr lang="en-US" dirty="0" smtClean="0"/>
              <a:t>Organization of trauma care</a:t>
            </a:r>
          </a:p>
          <a:p>
            <a:r>
              <a:rPr lang="en-US" dirty="0" smtClean="0"/>
              <a:t>Rehabilitation</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can do?</a:t>
            </a: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smtClean="0"/>
              <a:t>Encourage governments to make the roads safe.</a:t>
            </a:r>
            <a:endParaRPr lang="en-US" sz="3600" dirty="0" smtClean="0"/>
          </a:p>
          <a:p>
            <a:pPr lvl="0"/>
            <a:r>
              <a:rPr lang="en-US" dirty="0" smtClean="0"/>
              <a:t>Identify local safety problems.</a:t>
            </a:r>
            <a:endParaRPr lang="en-US" sz="3600" dirty="0" smtClean="0"/>
          </a:p>
          <a:p>
            <a:pPr lvl="0"/>
            <a:r>
              <a:rPr lang="en-US" dirty="0" smtClean="0"/>
              <a:t>Help plan safe and efficient transport systems that accommodate drivers as well as vulnerable road users, such as bicyclists and pedestrians.</a:t>
            </a:r>
            <a:endParaRPr lang="en-US" sz="3600" dirty="0" smtClean="0"/>
          </a:p>
          <a:p>
            <a:pPr lvl="0"/>
            <a:r>
              <a:rPr lang="en-US" dirty="0" smtClean="0"/>
              <a:t>Demand the provision of safety features, such as seat-belts, in cars.</a:t>
            </a:r>
            <a:endParaRPr lang="en-US" sz="3600" dirty="0" smtClean="0"/>
          </a:p>
          <a:p>
            <a:pPr lvl="0"/>
            <a:r>
              <a:rPr lang="en-US" dirty="0" smtClean="0"/>
              <a:t>Encourage enforcement of traffic safety laws and regulations, and campaign for firm and swift punishment for traffic offenders.</a:t>
            </a:r>
            <a:endParaRPr lang="en-US" sz="3600" dirty="0" smtClean="0"/>
          </a:p>
          <a:p>
            <a:pPr lvl="0"/>
            <a:r>
              <a:rPr lang="en-US" dirty="0" smtClean="0"/>
              <a:t>Behave responsibly by:</a:t>
            </a:r>
            <a:endParaRPr lang="en-US" sz="3600" dirty="0" smtClean="0"/>
          </a:p>
          <a:p>
            <a:pPr lvl="1"/>
            <a:r>
              <a:rPr lang="en-US" dirty="0" smtClean="0"/>
              <a:t>abiding by the speed limit on roads;</a:t>
            </a:r>
            <a:endParaRPr lang="en-US" sz="3200" dirty="0" smtClean="0"/>
          </a:p>
          <a:p>
            <a:pPr lvl="1"/>
            <a:r>
              <a:rPr lang="en-US" dirty="0" smtClean="0"/>
              <a:t>never driving when over the legal alcohol limit;</a:t>
            </a:r>
            <a:endParaRPr lang="en-US" sz="3200" dirty="0" smtClean="0"/>
          </a:p>
          <a:p>
            <a:pPr lvl="1"/>
            <a:r>
              <a:rPr lang="en-US" dirty="0" smtClean="0"/>
              <a:t>always wearing a seat-belt and properly restraining children, even on short trips; wearing a crash helmet when riding a two-wheeler.</a:t>
            </a:r>
            <a:endParaRPr lang="en-US" sz="3200" dirty="0" smtClean="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981200"/>
            <a:ext cx="8229600" cy="4144963"/>
          </a:xfrm>
        </p:spPr>
        <p:txBody>
          <a:bodyPr>
            <a:normAutofit/>
          </a:bodyPr>
          <a:lstStyle/>
          <a:p>
            <a:pPr marL="514350" indent="-514350">
              <a:buFont typeface="+mj-lt"/>
              <a:buAutoNum type="arabicPeriod"/>
            </a:pPr>
            <a:r>
              <a:rPr lang="en-US" sz="2400" dirty="0" smtClean="0"/>
              <a:t>World </a:t>
            </a:r>
            <a:r>
              <a:rPr lang="en-US" sz="2400" dirty="0" smtClean="0"/>
              <a:t>report on  road traffic injury prevention. World Health Organization 2004. Geneva.</a:t>
            </a:r>
          </a:p>
          <a:p>
            <a:pPr marL="514350" lvl="0" indent="-514350">
              <a:buFont typeface="+mj-lt"/>
              <a:buAutoNum type="arabicPeriod"/>
            </a:pPr>
            <a:r>
              <a:rPr lang="en-US" sz="2400" dirty="0" smtClean="0"/>
              <a:t>National Crime Records Bureau. Accidental deaths and suicides in India. Ministry of Home Affairs, New Delhi, Government of India, 2007. </a:t>
            </a:r>
          </a:p>
          <a:p>
            <a:pPr marL="514350" lvl="0" indent="-514350">
              <a:buFont typeface="+mj-lt"/>
              <a:buAutoNum type="arabicPeriod"/>
            </a:pPr>
            <a:r>
              <a:rPr lang="en-US" sz="2400" dirty="0" smtClean="0"/>
              <a:t>World Health Organization. Road traffic injury prevention : training manual. World Health Organization 2006.</a:t>
            </a:r>
          </a:p>
          <a:p>
            <a:pPr marL="514350" lvl="0" indent="-514350">
              <a:buFont typeface="+mj-lt"/>
              <a:buAutoNum type="arabicPeriod"/>
            </a:pPr>
            <a:r>
              <a:rPr lang="en-US" sz="2400" dirty="0" smtClean="0"/>
              <a:t>Dr </a:t>
            </a:r>
            <a:r>
              <a:rPr lang="en-US" sz="2400" dirty="0" err="1" smtClean="0"/>
              <a:t>E.Krug</a:t>
            </a:r>
            <a:r>
              <a:rPr lang="en-US" sz="2400" dirty="0" smtClean="0"/>
              <a:t> </a:t>
            </a:r>
            <a:r>
              <a:rPr lang="en-US" sz="2400" dirty="0" smtClean="0"/>
              <a:t>World </a:t>
            </a:r>
            <a:r>
              <a:rPr lang="en-US" sz="2400" dirty="0" smtClean="0"/>
              <a:t>Health Organization. Road Traffic Injuries. Fact sheet</a:t>
            </a:r>
            <a:r>
              <a:rPr lang="en-US" sz="2400" dirty="0" smtClean="0"/>
              <a:t>.</a:t>
            </a:r>
            <a:r>
              <a:rPr lang="en-US" sz="2400" dirty="0" smtClean="0"/>
              <a:t> World Health Organization 2006.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Autofit/>
          </a:bodyPr>
          <a:lstStyle/>
          <a:p>
            <a:r>
              <a:rPr lang="en-US" sz="2400" dirty="0" smtClean="0"/>
              <a:t>First injury crash was supposedly suffered by a cyclist in New York City on 30 May 1896</a:t>
            </a:r>
          </a:p>
          <a:p>
            <a:r>
              <a:rPr lang="en-US" sz="2400" dirty="0" smtClean="0"/>
              <a:t>In 1974, the World Health Assembly adopted Resolution</a:t>
            </a:r>
          </a:p>
          <a:p>
            <a:pPr lvl="1"/>
            <a:r>
              <a:rPr lang="en-US" sz="2000" dirty="0" smtClean="0"/>
              <a:t>road traffic accidents a major public health issue </a:t>
            </a:r>
          </a:p>
          <a:p>
            <a:pPr lvl="1"/>
            <a:r>
              <a:rPr lang="en-US" sz="2000" dirty="0" smtClean="0"/>
              <a:t>Calling for Member States to address the problem.</a:t>
            </a:r>
          </a:p>
          <a:p>
            <a:r>
              <a:rPr lang="en-US" sz="2400" dirty="0" smtClean="0"/>
              <a:t>Past two decades, the World Bank also participated</a:t>
            </a:r>
          </a:p>
          <a:p>
            <a:r>
              <a:rPr lang="en-US" sz="2400" dirty="0" smtClean="0"/>
              <a:t>WHO dedicated World Health Day for 2004 to Road Safety.</a:t>
            </a:r>
          </a:p>
          <a:p>
            <a:r>
              <a:rPr lang="en-US" sz="2400" dirty="0" smtClean="0"/>
              <a:t>Other international organizations, </a:t>
            </a:r>
          </a:p>
          <a:p>
            <a:pPr lvl="1"/>
            <a:r>
              <a:rPr lang="en-US" sz="2000" dirty="0" smtClean="0"/>
              <a:t>the United Nations Economic Commission for Europe, </a:t>
            </a:r>
          </a:p>
          <a:p>
            <a:pPr lvl="1"/>
            <a:r>
              <a:rPr lang="en-US" sz="2000" dirty="0" smtClean="0"/>
              <a:t>the United Nations Development Fund </a:t>
            </a:r>
          </a:p>
          <a:p>
            <a:pPr lvl="1"/>
            <a:r>
              <a:rPr lang="en-US" sz="2000" dirty="0" smtClean="0"/>
              <a:t>United Nations Children’s Fund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p>
            <a:r>
              <a:rPr lang="en-US" dirty="0" smtClean="0"/>
              <a:t>Magnitude of the problem</a:t>
            </a:r>
            <a:endParaRPr lang="en-US" dirty="0"/>
          </a:p>
        </p:txBody>
      </p:sp>
      <p:sp>
        <p:nvSpPr>
          <p:cNvPr id="3" name="Content Placeholder 2"/>
          <p:cNvSpPr>
            <a:spLocks noGrp="1"/>
          </p:cNvSpPr>
          <p:nvPr>
            <p:ph idx="1"/>
          </p:nvPr>
        </p:nvSpPr>
        <p:spPr>
          <a:xfrm>
            <a:off x="457200" y="1143000"/>
            <a:ext cx="8229600" cy="4983163"/>
          </a:xfrm>
        </p:spPr>
        <p:txBody>
          <a:bodyPr>
            <a:normAutofit/>
          </a:bodyPr>
          <a:lstStyle/>
          <a:p>
            <a:r>
              <a:rPr lang="en-US" dirty="0" smtClean="0"/>
              <a:t>Global</a:t>
            </a:r>
          </a:p>
          <a:p>
            <a:pPr lvl="1"/>
            <a:r>
              <a:rPr lang="en-US" dirty="0" smtClean="0"/>
              <a:t>1.3 million (2.2% of all deaths)</a:t>
            </a:r>
          </a:p>
          <a:p>
            <a:pPr lvl="1"/>
            <a:r>
              <a:rPr lang="en-US" dirty="0" smtClean="0"/>
              <a:t>20-50 million injured/disabled</a:t>
            </a:r>
          </a:p>
          <a:p>
            <a:pPr lvl="1"/>
            <a:r>
              <a:rPr lang="en-US" dirty="0" smtClean="0"/>
              <a:t>24 % of injury deaths</a:t>
            </a:r>
          </a:p>
          <a:p>
            <a:pPr lvl="1"/>
            <a:endParaRPr lang="en-US" dirty="0"/>
          </a:p>
        </p:txBody>
      </p:sp>
      <p:pic>
        <p:nvPicPr>
          <p:cNvPr id="4" name="Picture 3"/>
          <p:cNvPicPr/>
          <p:nvPr/>
        </p:nvPicPr>
        <p:blipFill>
          <a:blip r:embed="rId2"/>
          <a:srcRect l="15772" t="16836" r="10638" b="20870"/>
          <a:stretch>
            <a:fillRect/>
          </a:stretch>
        </p:blipFill>
        <p:spPr bwMode="auto">
          <a:xfrm>
            <a:off x="1143000" y="3276600"/>
            <a:ext cx="5753100" cy="3343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Projected deaths</a:t>
            </a:r>
            <a:endParaRPr lang="en-US" dirty="0"/>
          </a:p>
        </p:txBody>
      </p:sp>
      <p:pic>
        <p:nvPicPr>
          <p:cNvPr id="5" name="Content Placeholder 4"/>
          <p:cNvPicPr>
            <a:picLocks noGrp="1"/>
          </p:cNvPicPr>
          <p:nvPr>
            <p:ph sz="half" idx="1"/>
          </p:nvPr>
        </p:nvPicPr>
        <p:blipFill>
          <a:blip r:embed="rId2"/>
          <a:srcRect l="16997" t="25325" r="11716" b="20130"/>
          <a:stretch>
            <a:fillRect/>
          </a:stretch>
        </p:blipFill>
        <p:spPr bwMode="auto">
          <a:xfrm>
            <a:off x="457200" y="1828800"/>
            <a:ext cx="4038600" cy="4191000"/>
          </a:xfrm>
          <a:prstGeom prst="rect">
            <a:avLst/>
          </a:prstGeom>
          <a:noFill/>
          <a:ln w="9525">
            <a:noFill/>
            <a:miter lim="800000"/>
            <a:headEnd/>
            <a:tailEnd/>
          </a:ln>
          <a:effectLst/>
        </p:spPr>
      </p:pic>
      <p:pic>
        <p:nvPicPr>
          <p:cNvPr id="6" name="Content Placeholder 5"/>
          <p:cNvPicPr>
            <a:picLocks noGrp="1"/>
          </p:cNvPicPr>
          <p:nvPr>
            <p:ph sz="half" idx="2"/>
          </p:nvPr>
        </p:nvPicPr>
        <p:blipFill>
          <a:blip r:embed="rId3"/>
          <a:srcRect l="11716" t="11039" r="16997" b="50000"/>
          <a:stretch>
            <a:fillRect/>
          </a:stretch>
        </p:blipFill>
        <p:spPr bwMode="auto">
          <a:xfrm>
            <a:off x="4648200" y="1828800"/>
            <a:ext cx="4038600" cy="419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Regional distribution</a:t>
            </a:r>
            <a:endParaRPr lang="en-US" dirty="0"/>
          </a:p>
        </p:txBody>
      </p:sp>
      <p:graphicFrame>
        <p:nvGraphicFramePr>
          <p:cNvPr id="4" name="Content Placeholder 3"/>
          <p:cNvGraphicFramePr>
            <a:graphicFrameLocks noGrp="1"/>
          </p:cNvGraphicFramePr>
          <p:nvPr>
            <p:ph idx="1"/>
          </p:nvPr>
        </p:nvGraphicFramePr>
        <p:xfrm>
          <a:off x="457200" y="2133600"/>
          <a:ext cx="8229600" cy="3116072"/>
        </p:xfrm>
        <a:graphic>
          <a:graphicData uri="http://schemas.openxmlformats.org/drawingml/2006/table">
            <a:tbl>
              <a:tblPr firstRow="1" bandRow="1"/>
              <a:tblGrid>
                <a:gridCol w="2743200"/>
                <a:gridCol w="2743200"/>
                <a:gridCol w="2743200"/>
              </a:tblGrid>
              <a:tr h="370840">
                <a:tc>
                  <a:txBody>
                    <a:bodyPr/>
                    <a:lstStyle/>
                    <a:p>
                      <a:pPr marL="0" marR="0" algn="ctr">
                        <a:lnSpc>
                          <a:spcPct val="115000"/>
                        </a:lnSpc>
                        <a:spcBef>
                          <a:spcPts val="0"/>
                        </a:spcBef>
                        <a:spcAft>
                          <a:spcPts val="0"/>
                        </a:spcAft>
                      </a:pPr>
                      <a:r>
                        <a:rPr lang="en-US" sz="1800" dirty="0"/>
                        <a:t>WHO region</a:t>
                      </a:r>
                      <a:endParaRPr lang="en-US" sz="1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t>Low-income and middle-income countries</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t>High-income countries</a:t>
                      </a:r>
                      <a:endParaRPr lang="en-US" sz="1800">
                        <a:latin typeface="Calibri"/>
                        <a:ea typeface="Calibri"/>
                        <a:cs typeface="Times New Roman"/>
                      </a:endParaRPr>
                    </a:p>
                  </a:txBody>
                  <a:tcPr marL="68580" marR="68580" marT="0" marB="0"/>
                </a:tc>
              </a:tr>
              <a:tr h="370840">
                <a:tc>
                  <a:txBody>
                    <a:bodyPr/>
                    <a:lstStyle/>
                    <a:p>
                      <a:pPr marL="0" marR="0" algn="ctr">
                        <a:lnSpc>
                          <a:spcPct val="115000"/>
                        </a:lnSpc>
                        <a:spcBef>
                          <a:spcPts val="0"/>
                        </a:spcBef>
                        <a:spcAft>
                          <a:spcPts val="0"/>
                        </a:spcAft>
                      </a:pPr>
                      <a:r>
                        <a:rPr lang="en-US" sz="1800"/>
                        <a:t>African region</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t>28.3</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800">
                        <a:latin typeface="Calibri"/>
                        <a:ea typeface="Calibri"/>
                        <a:cs typeface="Times New Roman"/>
                      </a:endParaRPr>
                    </a:p>
                  </a:txBody>
                  <a:tcPr marL="68580" marR="68580" marT="0" marB="0"/>
                </a:tc>
              </a:tr>
              <a:tr h="370840">
                <a:tc>
                  <a:txBody>
                    <a:bodyPr/>
                    <a:lstStyle/>
                    <a:p>
                      <a:pPr marL="0" marR="0" algn="ctr">
                        <a:lnSpc>
                          <a:spcPct val="115000"/>
                        </a:lnSpc>
                        <a:spcBef>
                          <a:spcPts val="0"/>
                        </a:spcBef>
                        <a:spcAft>
                          <a:spcPts val="0"/>
                        </a:spcAft>
                      </a:pPr>
                      <a:r>
                        <a:rPr lang="en-US" sz="1800"/>
                        <a:t>Region of the Americas</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t>16.2</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t>14.8</a:t>
                      </a:r>
                      <a:endParaRPr lang="en-US" sz="1800">
                        <a:latin typeface="Calibri"/>
                        <a:ea typeface="Calibri"/>
                        <a:cs typeface="Times New Roman"/>
                      </a:endParaRPr>
                    </a:p>
                  </a:txBody>
                  <a:tcPr marL="68580" marR="68580" marT="0" marB="0"/>
                </a:tc>
              </a:tr>
              <a:tr h="370840">
                <a:tc>
                  <a:txBody>
                    <a:bodyPr/>
                    <a:lstStyle/>
                    <a:p>
                      <a:pPr marL="0" marR="0" algn="ctr">
                        <a:lnSpc>
                          <a:spcPct val="115000"/>
                        </a:lnSpc>
                        <a:spcBef>
                          <a:spcPts val="0"/>
                        </a:spcBef>
                        <a:spcAft>
                          <a:spcPts val="0"/>
                        </a:spcAft>
                      </a:pPr>
                      <a:r>
                        <a:rPr lang="en-US" sz="1800"/>
                        <a:t>South east asia region</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t>18.6</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800">
                        <a:latin typeface="Calibri"/>
                        <a:ea typeface="Calibri"/>
                        <a:cs typeface="Times New Roman"/>
                      </a:endParaRPr>
                    </a:p>
                  </a:txBody>
                  <a:tcPr marL="68580" marR="68580" marT="0" marB="0"/>
                </a:tc>
              </a:tr>
              <a:tr h="370840">
                <a:tc>
                  <a:txBody>
                    <a:bodyPr/>
                    <a:lstStyle/>
                    <a:p>
                      <a:pPr marL="0" marR="0" algn="ctr">
                        <a:lnSpc>
                          <a:spcPct val="115000"/>
                        </a:lnSpc>
                        <a:spcBef>
                          <a:spcPts val="0"/>
                        </a:spcBef>
                        <a:spcAft>
                          <a:spcPts val="0"/>
                        </a:spcAft>
                      </a:pPr>
                      <a:r>
                        <a:rPr lang="en-US" sz="1800"/>
                        <a:t>European region</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t>17.4</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t>11</a:t>
                      </a:r>
                      <a:endParaRPr lang="en-US" sz="1800">
                        <a:latin typeface="Calibri"/>
                        <a:ea typeface="Calibri"/>
                        <a:cs typeface="Times New Roman"/>
                      </a:endParaRPr>
                    </a:p>
                  </a:txBody>
                  <a:tcPr marL="68580" marR="68580" marT="0" marB="0"/>
                </a:tc>
              </a:tr>
              <a:tr h="370840">
                <a:tc>
                  <a:txBody>
                    <a:bodyPr/>
                    <a:lstStyle/>
                    <a:p>
                      <a:pPr marL="0" marR="0" algn="ctr">
                        <a:lnSpc>
                          <a:spcPct val="115000"/>
                        </a:lnSpc>
                        <a:spcBef>
                          <a:spcPts val="0"/>
                        </a:spcBef>
                        <a:spcAft>
                          <a:spcPts val="0"/>
                        </a:spcAft>
                      </a:pPr>
                      <a:r>
                        <a:rPr lang="en-US" sz="1800"/>
                        <a:t>Eastern Mediterranean region</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t>26.4</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t>19</a:t>
                      </a:r>
                      <a:endParaRPr lang="en-US" sz="1800">
                        <a:latin typeface="Calibri"/>
                        <a:ea typeface="Calibri"/>
                        <a:cs typeface="Times New Roman"/>
                      </a:endParaRPr>
                    </a:p>
                  </a:txBody>
                  <a:tcPr marL="68580" marR="68580" marT="0" marB="0"/>
                </a:tc>
              </a:tr>
              <a:tr h="370840">
                <a:tc>
                  <a:txBody>
                    <a:bodyPr/>
                    <a:lstStyle/>
                    <a:p>
                      <a:pPr marL="0" marR="0" algn="ctr">
                        <a:lnSpc>
                          <a:spcPct val="115000"/>
                        </a:lnSpc>
                        <a:spcBef>
                          <a:spcPts val="0"/>
                        </a:spcBef>
                        <a:spcAft>
                          <a:spcPts val="0"/>
                        </a:spcAft>
                      </a:pPr>
                      <a:r>
                        <a:rPr lang="en-US" sz="1800"/>
                        <a:t>Western Pacific region</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t>18.5</a:t>
                      </a:r>
                      <a:endParaRPr lang="en-US"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dirty="0"/>
                        <a:t>12</a:t>
                      </a:r>
                      <a:endParaRPr lang="en-US" sz="1800" dirty="0">
                        <a:latin typeface="Calibri"/>
                        <a:ea typeface="Calibri"/>
                        <a:cs typeface="Times New Roman"/>
                      </a:endParaRPr>
                    </a:p>
                  </a:txBody>
                  <a:tcPr marL="68580" marR="68580" marT="0" marB="0"/>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Indian distribution</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Latest estimated records from 2007 in </a:t>
            </a:r>
            <a:r>
              <a:rPr lang="en-US" dirty="0" err="1" smtClean="0"/>
              <a:t>india</a:t>
            </a:r>
            <a:r>
              <a:rPr lang="en-US" dirty="0" smtClean="0"/>
              <a:t> tells that</a:t>
            </a:r>
          </a:p>
          <a:p>
            <a:pPr lvl="1"/>
            <a:r>
              <a:rPr lang="en-US" dirty="0" smtClean="0"/>
              <a:t>1,25,000 deaths</a:t>
            </a:r>
          </a:p>
          <a:p>
            <a:pPr lvl="1"/>
            <a:r>
              <a:rPr lang="en-US" dirty="0" smtClean="0"/>
              <a:t>2,500,000 serious  injuries</a:t>
            </a:r>
          </a:p>
          <a:p>
            <a:pPr lvl="1"/>
            <a:r>
              <a:rPr lang="en-US" dirty="0" smtClean="0"/>
              <a:t>6,250,000 mild injuries</a:t>
            </a:r>
          </a:p>
          <a:p>
            <a:pPr lvl="0"/>
            <a:r>
              <a:rPr lang="en-US" dirty="0" smtClean="0"/>
              <a:t>India has only 1% of vehicles in the world but accounts for nearly 6% of the total cases of unintentional injuries. </a:t>
            </a:r>
          </a:p>
          <a:p>
            <a:r>
              <a:rPr lang="en-US" dirty="0" smtClean="0"/>
              <a:t>accident rate corresponding to 45 per 100 000 population.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State wise distribution of RTIs in India, 2007 (Rate / 100,000 population; National average 10.1/ population)</a:t>
            </a:r>
            <a:endParaRPr lang="en-US" sz="2400" dirty="0"/>
          </a:p>
        </p:txBody>
      </p:sp>
      <p:pic>
        <p:nvPicPr>
          <p:cNvPr id="4" name="Content Placeholder 3"/>
          <p:cNvPicPr>
            <a:picLocks noGrp="1"/>
          </p:cNvPicPr>
          <p:nvPr>
            <p:ph idx="1"/>
          </p:nvPr>
        </p:nvPicPr>
        <p:blipFill>
          <a:blip r:embed="rId2"/>
          <a:srcRect/>
          <a:stretch>
            <a:fillRect/>
          </a:stretch>
        </p:blipFill>
        <p:spPr bwMode="auto">
          <a:xfrm>
            <a:off x="1219200" y="1524000"/>
            <a:ext cx="5867400" cy="457200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738</TotalTime>
  <Words>2910</Words>
  <Application>Microsoft Office PowerPoint</Application>
  <PresentationFormat>On-screen Show (4:3)</PresentationFormat>
  <Paragraphs>349</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Road Traffic Accidents</vt:lpstr>
      <vt:lpstr>Framework </vt:lpstr>
      <vt:lpstr>Introduction</vt:lpstr>
      <vt:lpstr>Introduction</vt:lpstr>
      <vt:lpstr>Magnitude of the problem</vt:lpstr>
      <vt:lpstr>Projected deaths</vt:lpstr>
      <vt:lpstr>Regional distribution</vt:lpstr>
      <vt:lpstr>Indian distribution</vt:lpstr>
      <vt:lpstr>State wise distribution of RTIs in India, 2007 (Rate / 100,000 population; National average 10.1/ population)</vt:lpstr>
      <vt:lpstr>Rate of RTI deaths in major cities (National Average 10.1/1,00,000)</vt:lpstr>
      <vt:lpstr>Global and regional trends</vt:lpstr>
      <vt:lpstr>changes in road traffic fatality rates(death per 10 000 population), 1975-1998 </vt:lpstr>
      <vt:lpstr>Indian trends</vt:lpstr>
      <vt:lpstr>Models for estimation of impact</vt:lpstr>
      <vt:lpstr>Impacts</vt:lpstr>
      <vt:lpstr>impacts</vt:lpstr>
      <vt:lpstr>Haddon matrix</vt:lpstr>
      <vt:lpstr>Risk factors influencing crash involvement</vt:lpstr>
      <vt:lpstr>Risk factors influencing crash involvement</vt:lpstr>
      <vt:lpstr>Risk factors influencing crash involvement</vt:lpstr>
      <vt:lpstr>Risk factors influencing crash involvement</vt:lpstr>
      <vt:lpstr>Risk factors influencing crash involvement</vt:lpstr>
      <vt:lpstr>Risk factors influencing crash involvement</vt:lpstr>
      <vt:lpstr>Risk factors influencing injury severity</vt:lpstr>
      <vt:lpstr>Risk factors influencing injury severity</vt:lpstr>
      <vt:lpstr>Risk factors influencing post-crash injury outcome</vt:lpstr>
      <vt:lpstr>Managing exposure to risk through transport and land-use policies</vt:lpstr>
      <vt:lpstr>Shaping the road network for road injury prevention</vt:lpstr>
      <vt:lpstr>Providing visible, crash-protective, “smart” vehicles</vt:lpstr>
      <vt:lpstr>Setting and securing compliance with key road safety rules</vt:lpstr>
      <vt:lpstr>Setting and securing compliance with key road safety rules</vt:lpstr>
      <vt:lpstr>Delivering post-crash care</vt:lpstr>
      <vt:lpstr>What we can do?</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Road Traffic Accidents</dc:title>
  <dc:creator/>
  <cp:lastModifiedBy> </cp:lastModifiedBy>
  <cp:revision>98</cp:revision>
  <dcterms:created xsi:type="dcterms:W3CDTF">2006-08-16T00:00:00Z</dcterms:created>
  <dcterms:modified xsi:type="dcterms:W3CDTF">2009-08-12T07:20:17Z</dcterms:modified>
</cp:coreProperties>
</file>